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4">
  <p:sldMasterIdLst>
    <p:sldMasterId id="2147483648" r:id="rId1"/>
  </p:sldMasterIdLst>
  <p:notesMasterIdLst>
    <p:notesMasterId r:id="rId23"/>
  </p:notesMasterIdLst>
  <p:sldIdLst>
    <p:sldId id="256" r:id="rId2"/>
    <p:sldId id="283" r:id="rId3"/>
    <p:sldId id="275" r:id="rId4"/>
    <p:sldId id="277" r:id="rId5"/>
    <p:sldId id="262" r:id="rId6"/>
    <p:sldId id="281" r:id="rId7"/>
    <p:sldId id="273" r:id="rId8"/>
    <p:sldId id="282" r:id="rId9"/>
    <p:sldId id="284" r:id="rId10"/>
    <p:sldId id="267" r:id="rId11"/>
    <p:sldId id="266" r:id="rId12"/>
    <p:sldId id="268" r:id="rId13"/>
    <p:sldId id="269" r:id="rId14"/>
    <p:sldId id="270" r:id="rId15"/>
    <p:sldId id="258" r:id="rId16"/>
    <p:sldId id="285" r:id="rId17"/>
    <p:sldId id="286" r:id="rId18"/>
    <p:sldId id="287" r:id="rId19"/>
    <p:sldId id="288" r:id="rId20"/>
    <p:sldId id="271" r:id="rId21"/>
    <p:sldId id="278" r:id="rId2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401" autoAdjust="0"/>
  </p:normalViewPr>
  <p:slideViewPr>
    <p:cSldViewPr snapToGrid="0">
      <p:cViewPr varScale="1">
        <p:scale>
          <a:sx n="134" d="100"/>
          <a:sy n="134" d="100"/>
        </p:scale>
        <p:origin x="129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jpg>
</file>

<file path=ppt/media/image31.jp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png>
</file>

<file path=ppt/media/image41.svg>
</file>

<file path=ppt/media/image42.png>
</file>

<file path=ppt/media/image43.svg>
</file>

<file path=ppt/media/image4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88CC7A-568B-4215-B702-09BC6F3F9B17}" type="datetimeFigureOut">
              <a:rPr lang="de-DE" smtClean="0"/>
              <a:t>29.06.2024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E523D-0702-48B0-846A-C52C4C6D806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417020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3605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War mein Projekt nach dem Smart Prinzipien gesetzt? </a:t>
            </a:r>
          </a:p>
          <a:p>
            <a:r>
              <a:rPr lang="de-DE" dirty="0"/>
              <a:t>Spezifisch : Ziele sind eindeutig definiert 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6938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Messbar mit Qualitätssicherung Methode, </a:t>
            </a:r>
            <a:r>
              <a:rPr lang="de-DE" dirty="0" err="1"/>
              <a:t>testing</a:t>
            </a:r>
            <a:r>
              <a:rPr lang="de-DE" dirty="0"/>
              <a:t>, Kundezufriedenheit </a:t>
            </a:r>
            <a:r>
              <a:rPr lang="de-DE" dirty="0" err="1"/>
              <a:t>umw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42000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Auf dem Kick-off-Meeting wurde beschlossen, dass das Projekt durchgeführt werden soll.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22565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gesteckte Ziel muss möglich und realisierbar sein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86004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Ziel muss mit einem fixen Datum festgelegt werden können. </a:t>
            </a:r>
          </a:p>
          <a:p>
            <a:endParaRPr lang="de-DE" dirty="0"/>
          </a:p>
          <a:p>
            <a:r>
              <a:rPr lang="de-DE" dirty="0"/>
              <a:t>00:40</a:t>
            </a:r>
          </a:p>
          <a:p>
            <a:endParaRPr lang="de-DE" dirty="0"/>
          </a:p>
          <a:p>
            <a:r>
              <a:rPr lang="de-DE" dirty="0"/>
              <a:t>5:40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60204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Diese Kreisdiagramm zeigt die für jede Phase des Projekt eingeplante Zeit in Prozent an basierend auf insgesamt 80 Stunden für dieses Projekt.</a:t>
            </a:r>
          </a:p>
          <a:p>
            <a:endParaRPr lang="de-DE" dirty="0"/>
          </a:p>
          <a:p>
            <a:r>
              <a:rPr lang="de-DE" dirty="0"/>
              <a:t>1:00</a:t>
            </a:r>
          </a:p>
          <a:p>
            <a:endParaRPr lang="de-DE" dirty="0"/>
          </a:p>
          <a:p>
            <a:r>
              <a:rPr lang="de-DE" dirty="0"/>
              <a:t>6:40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50055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1:20</a:t>
            </a:r>
          </a:p>
          <a:p>
            <a:endParaRPr lang="de-DE" dirty="0"/>
          </a:p>
          <a:p>
            <a:r>
              <a:rPr lang="de-DE" dirty="0"/>
              <a:t>8:00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42697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00:40</a:t>
            </a:r>
          </a:p>
          <a:p>
            <a:endParaRPr lang="de-DE" dirty="0"/>
          </a:p>
          <a:p>
            <a:r>
              <a:rPr lang="de-DE" dirty="0"/>
              <a:t>8:40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9054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Mit </a:t>
            </a:r>
            <a:r>
              <a:rPr lang="de-DE" dirty="0" err="1"/>
              <a:t>lesson</a:t>
            </a:r>
            <a:r>
              <a:rPr lang="de-DE" dirty="0"/>
              <a:t> </a:t>
            </a:r>
            <a:r>
              <a:rPr lang="de-DE" dirty="0" err="1"/>
              <a:t>learned</a:t>
            </a:r>
            <a:r>
              <a:rPr lang="de-DE" dirty="0"/>
              <a:t> verbunden….?</a:t>
            </a:r>
          </a:p>
          <a:p>
            <a:endParaRPr lang="de-DE" dirty="0"/>
          </a:p>
          <a:p>
            <a:r>
              <a:rPr lang="de-DE" dirty="0"/>
              <a:t>Der Zeitaufwand für den Umbau alter Logik durch neue Funktionalität wurde unterschätzt.</a:t>
            </a:r>
          </a:p>
          <a:p>
            <a:endParaRPr lang="de-DE" dirty="0"/>
          </a:p>
          <a:p>
            <a:r>
              <a:rPr lang="de-DE" dirty="0"/>
              <a:t>Die Zeitersparnis wurde unter anderem durch eine effiziente Analysephase und automatisierte Tools zur Erstellung der Dokumentation erreicht.</a:t>
            </a:r>
          </a:p>
          <a:p>
            <a:endParaRPr lang="de-DE" dirty="0"/>
          </a:p>
          <a:p>
            <a:r>
              <a:rPr lang="de-DE" dirty="0"/>
              <a:t>00:40</a:t>
            </a:r>
          </a:p>
          <a:p>
            <a:endParaRPr lang="de-DE" dirty="0"/>
          </a:p>
          <a:p>
            <a:r>
              <a:rPr lang="de-DE" dirty="0"/>
              <a:t>9:20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9572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1:20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10:40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8049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32400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  <a:p>
            <a:r>
              <a:rPr lang="de-DE" dirty="0"/>
              <a:t>Nun möchte ich mit einem Zitat schließen, das die Bedeutung von Bildung wunderbar zusammenfasst</a:t>
            </a:r>
          </a:p>
          <a:p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Vielen Dank für Ihre Aufmerksamkeit.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dirty="0"/>
              <a:t>00:20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/>
              <a:t>11:00</a:t>
            </a: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46360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31871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Guten Tag, mein Name ist Marco Garagna und ich freue mich, Ihnen heute das Thema 'Importprofil-Tool: Verwaltung von Profilen für den Import von Schülerdaten' präsentieren zu dürfen.</a:t>
            </a:r>
          </a:p>
          <a:p>
            <a:r>
              <a:rPr lang="de-DE" dirty="0"/>
              <a:t>In den nächsten 15 Minuten werde ich Ihnen einen Überblick über die Funktionen und Vorteile dieses Tools geben.</a:t>
            </a:r>
          </a:p>
          <a:p>
            <a:r>
              <a:rPr lang="de-DE" dirty="0"/>
              <a:t>Bevor wir in die Details einsteigen, lassen Sie uns einen Blick auf die Agenda werfen.</a:t>
            </a:r>
          </a:p>
          <a:p>
            <a:endParaRPr lang="de-DE" dirty="0"/>
          </a:p>
          <a:p>
            <a:r>
              <a:rPr lang="de-DE" dirty="0"/>
              <a:t>00:35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16783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Zunächst werde ich Ihnen eine kurze Vorstellung unserer Firma geben. Anschließend werden wir die Projektanalyse besprechen, in der wir die Anforderungen identifiziert haben.</a:t>
            </a:r>
          </a:p>
          <a:p>
            <a:r>
              <a:rPr lang="de-DE" dirty="0"/>
              <a:t>Danach folgt die Planung.</a:t>
            </a:r>
          </a:p>
          <a:p>
            <a:r>
              <a:rPr lang="de-DE" dirty="0"/>
              <a:t>Und  'Umsetzung'.</a:t>
            </a:r>
          </a:p>
          <a:p>
            <a:r>
              <a:rPr lang="de-DE" dirty="0"/>
              <a:t>Zum Schluss vergleichen wir den Soll- und Ist-Zustand, um die erzielten Ergebnisse zu bewerten. Abschließend ziehe ich ein Fazit.</a:t>
            </a:r>
          </a:p>
          <a:p>
            <a:r>
              <a:rPr lang="de-DE" dirty="0"/>
              <a:t>Lassen Sie uns nun mit der Firmenvorstellung beginnen.</a:t>
            </a:r>
          </a:p>
          <a:p>
            <a:endParaRPr lang="de-DE" dirty="0"/>
          </a:p>
          <a:p>
            <a:r>
              <a:rPr lang="de-DE" dirty="0"/>
              <a:t>00:35</a:t>
            </a:r>
          </a:p>
          <a:p>
            <a:r>
              <a:rPr lang="de-DE" dirty="0"/>
              <a:t>1:10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0274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Unternehmen wurde im 1990 gegründet, hat Sitz in Berlin , Ziel ist die Schaffung von innovativen, flexiblen Lösungen zum ökologischen und ökonomischen Betrieb von Bussen und Bahnen im öffentlichen Personennahverkehr (ÖPNV).</a:t>
            </a:r>
          </a:p>
          <a:p>
            <a:endParaRPr lang="de-DE" dirty="0"/>
          </a:p>
          <a:p>
            <a:r>
              <a:rPr lang="de-DE" dirty="0"/>
              <a:t>unter anderem Produkte </a:t>
            </a:r>
          </a:p>
          <a:p>
            <a:r>
              <a:rPr lang="de-DE" dirty="0"/>
              <a:t>ASCI Systemhaus GmbH hatte vor einigen Jahren die webbasierte Anwendung SyABO für die</a:t>
            </a:r>
          </a:p>
          <a:p>
            <a:r>
              <a:rPr lang="de-DE" dirty="0"/>
              <a:t>Verwaltung von Fahrkartenabonnenten und Schülerverkehrsdaten im ÖPNV entwickelt.</a:t>
            </a:r>
          </a:p>
          <a:p>
            <a:r>
              <a:rPr lang="de-DE" dirty="0"/>
              <a:t>Dieses Programm ist bei verschiedenen Verkehrsunternehmen in Deutschland im Einsatz.</a:t>
            </a:r>
          </a:p>
          <a:p>
            <a:endParaRPr lang="de-DE" dirty="0"/>
          </a:p>
          <a:p>
            <a:r>
              <a:rPr lang="de-DE" dirty="0"/>
              <a:t>00:44</a:t>
            </a:r>
          </a:p>
          <a:p>
            <a:endParaRPr lang="de-DE" dirty="0"/>
          </a:p>
          <a:p>
            <a:r>
              <a:rPr lang="de-DE" dirty="0"/>
              <a:t>2:00</a:t>
            </a:r>
          </a:p>
          <a:p>
            <a:endParaRPr lang="de-DE" dirty="0"/>
          </a:p>
          <a:p>
            <a:r>
              <a:rPr lang="de-DE" dirty="0"/>
              <a:t>Das Standardformat für den Austausch von Fahrplandaten ist die </a:t>
            </a:r>
            <a:r>
              <a:rPr lang="de-DE" i="1" dirty="0"/>
              <a:t>VDV 452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7089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Nun kommen wir zur Ist-Analyse Phase. Aktuell existiert bereits eine Schnittstelle für den Import von Schülerdaten aus CSV-Dateien in die SyABO-Datenbank. Diese Schnittstelle verwendet den Importassistenten,</a:t>
            </a:r>
          </a:p>
          <a:p>
            <a:r>
              <a:rPr lang="de-DE" dirty="0"/>
              <a:t> der als Servlet-Komponente implementiert wurde. Die Daten werden anhand von Schlüsselwörtern aufbereitet, die in der ersten Zeile der CSV-Datei stehen. Diese Schlüsselwörter und deren Beziehungen zu den Programmdaten sind in der Datei '</a:t>
            </a:r>
            <a:r>
              <a:rPr lang="de-DE" dirty="0" err="1"/>
              <a:t>importoptionen.properties</a:t>
            </a:r>
            <a:r>
              <a:rPr lang="de-DE" dirty="0"/>
              <a:t>' gespeichert.</a:t>
            </a:r>
          </a:p>
          <a:p>
            <a:r>
              <a:rPr lang="de-DE" dirty="0"/>
              <a:t>Auf einer grafischen Benutzeroberfläche können Nutzer erkannte Fehler in den Datensätzen nachbearbeiten und ergänzen. Nach der Korrektur werden die Daten aus den temporär angelegten Datenbanktabellen in die Arbeitsdatenbanktabellen gespeichert.</a:t>
            </a:r>
          </a:p>
          <a:p>
            <a:r>
              <a:rPr lang="de-DE" dirty="0"/>
              <a:t>Allerdings haben wir dabei einige Herausforderungen identifiziert: Wir haben es mit mehreren Datenlieferanten zu tun, die jeweils eigene Formate liefern. Die aktuelle Lösung ist nicht flexibel genug, um diese Unterschiede effizient zu handhaben.</a:t>
            </a:r>
          </a:p>
          <a:p>
            <a:r>
              <a:rPr lang="de-DE" dirty="0"/>
              <a:t>Es gibt unterschiedliche Spaltenbezeichnungen und Zeichensätze, die zusätzliche Anpassungen erfordern, um die Importdateien in eine standardisierte Form zu bringen.</a:t>
            </a:r>
          </a:p>
          <a:p>
            <a:endParaRPr lang="de-DE" dirty="0"/>
          </a:p>
          <a:p>
            <a:r>
              <a:rPr lang="de-DE" dirty="0"/>
              <a:t>1:00 ?? </a:t>
            </a:r>
          </a:p>
          <a:p>
            <a:endParaRPr lang="de-DE" dirty="0"/>
          </a:p>
          <a:p>
            <a:r>
              <a:rPr lang="de-DE" dirty="0"/>
              <a:t>3:00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5514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Das erweiterte Wasserfallmodell ermöglicht es dem Projektteam jedoch, zu einer früheren</a:t>
            </a:r>
          </a:p>
          <a:p>
            <a:r>
              <a:rPr lang="de-DE" dirty="0"/>
              <a:t>Phase zurückzukehren, um z.B. nachträglich erfasste Verbesserungen zu berücksichtigen und</a:t>
            </a:r>
          </a:p>
          <a:p>
            <a:r>
              <a:rPr lang="de-DE" dirty="0"/>
              <a:t>schließlich Ergebnisse zu erzielen, die allen Anforderungen entsprechen.</a:t>
            </a:r>
          </a:p>
          <a:p>
            <a:endParaRPr lang="de-DE" dirty="0"/>
          </a:p>
          <a:p>
            <a:r>
              <a:rPr lang="de-DE" dirty="0"/>
              <a:t>00:25</a:t>
            </a:r>
          </a:p>
          <a:p>
            <a:endParaRPr lang="de-DE" dirty="0"/>
          </a:p>
          <a:p>
            <a:r>
              <a:rPr lang="de-DE" dirty="0"/>
              <a:t>3:25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49259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1. Die Entwicklung einer Benutzeroberfläche (UI), Logik und Backend für die Profilerstellung</a:t>
            </a:r>
          </a:p>
          <a:p>
            <a:r>
              <a:rPr lang="de-DE" dirty="0"/>
              <a:t>und zur Verwaltung der Profile.</a:t>
            </a:r>
          </a:p>
          <a:p>
            <a:endParaRPr lang="de-DE" dirty="0"/>
          </a:p>
          <a:p>
            <a:r>
              <a:rPr lang="de-DE" dirty="0"/>
              <a:t>2. Die Erweiterung der bestehenden Benutzeroberfläche zur Verwaltung der Vertragspartner,</a:t>
            </a:r>
          </a:p>
          <a:p>
            <a:r>
              <a:rPr lang="de-DE" dirty="0"/>
              <a:t>um eine obligatorische Zuordnung eines Importprofils zum Vertragspartner zu ermöglichen.</a:t>
            </a:r>
          </a:p>
          <a:p>
            <a:endParaRPr lang="de-DE" dirty="0"/>
          </a:p>
          <a:p>
            <a:r>
              <a:rPr lang="de-DE" dirty="0"/>
              <a:t>3. Der dritte Teil ist die Überarbeitung des bestehenden Importassistent-Servlets</a:t>
            </a:r>
          </a:p>
          <a:p>
            <a:endParaRPr lang="de-DE" dirty="0"/>
          </a:p>
          <a:p>
            <a:r>
              <a:rPr lang="de-DE" dirty="0"/>
              <a:t>00:30</a:t>
            </a:r>
          </a:p>
          <a:p>
            <a:endParaRPr lang="de-DE" dirty="0"/>
          </a:p>
          <a:p>
            <a:r>
              <a:rPr lang="de-DE" dirty="0"/>
              <a:t>4:00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07511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Da die genauen Personalkosten und Kosteneinsparung aus mehrere Gründe unter anderem Datenschütz nicht veröffentlich werden können erfolgt</a:t>
            </a:r>
          </a:p>
          <a:p>
            <a:r>
              <a:rPr lang="de-DE" dirty="0"/>
              <a:t>die Berechnung und der Verwendung eines durchschnittliches Stundenlohnes. Eine nachvollziehbare Amortisationsrechnung ist teil meiner Dokumentation.</a:t>
            </a:r>
          </a:p>
          <a:p>
            <a:endParaRPr lang="de-DE" dirty="0"/>
          </a:p>
          <a:p>
            <a:r>
              <a:rPr lang="de-DE" dirty="0"/>
              <a:t>00:25</a:t>
            </a:r>
          </a:p>
          <a:p>
            <a:endParaRPr lang="de-DE" dirty="0"/>
          </a:p>
          <a:p>
            <a:r>
              <a:rPr lang="de-DE" dirty="0"/>
              <a:t>5:00</a:t>
            </a:r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E523D-0702-48B0-846A-C52C4C6D8066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6724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236F26-80F5-E7BA-9C11-30D3C9A5D243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9F5598C-5946-61B4-FBF7-C8F91BD8A30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8322ED-B14E-EDC5-0964-930735B1BF8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228946F-1B6D-47A8-A816-CAF816D3FBE9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F56DF6-E5CF-6651-CFE7-1FF4CDF9057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AF2511-D39D-BEBC-28A5-E4EF1849FD08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1E229D2-0130-4F01-B13C-E80BA4094BA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297809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31CDA2-71B4-8D0F-8845-6245CE97ADC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EE8C54A-FEFD-AF3A-EF38-D8B4B768D39B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473622B-DD92-F349-6F32-10D99C6B3F2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FD8DF8F-3805-4A0E-B58E-09F472AC20AA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8978A41-C264-977B-89F0-A1422CCE644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19A696F-C9DA-D67E-22D5-57CC5E10F9B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43FC7D2-585A-41C8-A5EF-F0D6DC4AD251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3774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52AF0D2-C8DD-CCB4-3228-E8D9D6DF9091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BB40057-67DD-5046-F14F-2DB5CFF62F42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B8E17EC-C5FA-9805-665D-D25AE716ADC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324158B-6303-4C0B-BAB8-99454402F942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494BAEB-E625-9415-AD56-E20C61E72BA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6BE853-4E33-5AFF-AAA1-070F5970B99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2605EA6-BE06-4C58-A2D2-A1FD653AF5D0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3301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B07BF8-EEE0-9741-35CA-05A9E8970F2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9BBB93-DE92-65C9-38C6-D7C915A76221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6C62C05-487A-986A-586F-415D89B63BA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542BA2A-EA2C-4CFF-9775-7641211C3659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2793943-EEBC-0ADB-7646-B2554A9BC94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DE1280-61BF-2FB6-219A-A23A8D7BCC9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F2FAB65-FC04-4383-B7B5-3B6E4DD107F2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6997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BB64AD-0EA6-500C-6817-26852B6FCB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4F45907-5CCB-A84A-E0F1-1815952CAF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0F5F70-3798-A3D6-974A-029E02B0930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ACA0BB2-265F-4410-AF89-F9DED386A4CD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F0164F-E948-DCC2-ADF2-0558844FC62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38545CE-B165-8A83-EA91-28456102D68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0ABEAF3-D34C-4475-9851-45EA043F90A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1053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7ED9A4-8E4F-B933-EDB0-1AC16C1C7F0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A4E664B-9EA3-9374-28FD-F045574F3A9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442DEB3-C30F-3F96-8CE7-F586751F9791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A708B65-AABD-2F07-D280-F87332A5525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2D9FA03-8175-4D4C-8393-7EFA6B81456C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9EFDC10B-85AD-E091-D150-FCA8A34839A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7C09AF0-424C-1B17-232F-189C1744991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446F11F-332C-4D41-8486-DC5EDDCC025F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96211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B30DEB-2DFC-65F5-1E42-461FFEB9025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254C0CB-A046-082E-DD32-032FA9684E2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E593B13-481D-873E-3F09-8240CEAF550A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3F1AC07-DE66-CED8-EE86-DF9CBE4F417F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D5F7F48-B3D9-7D71-D2B3-7F134D5B75F7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E180B52-73D3-FFFE-9B7A-2AF638E0A5F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806BA8A-1E56-476F-95C2-749ACB94B129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04FA326-2820-9242-4E7C-2939DB072B7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ED9B83C-37A5-750B-8FC8-580902ABCE3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0559AD-45FB-4039-87F7-E5C8E2089734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9069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8490C7-D5A2-F36E-4264-F499AF6CD5E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F5DAE99-5831-79B5-15C6-0E97961A34F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27D947-8F75-4AB8-ABE3-8D00A805B75C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5140C7-EE4F-8185-6596-651A01B65DE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ECF15B0-090A-2F19-1DBD-7B76F678393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CE88B67-EC98-459D-AC07-61EDA2222630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957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EBC3EBA-3790-71C5-DF0B-1434D4DD88E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EBA645-CB61-4EA7-8E35-9612E02CD783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EC2253D-EAC2-FECF-5E85-F6A338D50A6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0261673-D391-FB8F-516F-5896C770C44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D488AF7-96AD-4FEF-9E69-E672799B49FB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2293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215C6E-C1DC-8385-1EC3-BB28B74C18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B9D89A-AE80-D169-768C-9158B255782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855DD8F-26F8-B44C-8759-5BEB6A5D9FF1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006BE3D-B4CB-B0E7-C7BA-A98996EA2EE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A725DBB-0E56-4512-9781-B3A92B351A46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8EA1E3-9287-47F6-9B44-9D86D105BE6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CB9D8D3-68D2-D68D-55CC-89C37B98E99D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AF66D8F-C3DE-463B-8E45-6443A7450427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195207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466B20-7E3D-FBC3-44A7-DA833EF4725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38F94F1-2CD3-2EE8-89E3-57566FB884FB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389A194-443D-F7B3-8147-10BC02F8B3B2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B8D26EE-FBAF-0027-1122-D85564778C9E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4F2C10A-5BFF-48FE-B1BB-C4045A574384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5835A5-77D8-441B-A9AD-2C6F8E6BF33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A0EF45-A5B5-C5E3-3850-F61ED5378F6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EC6DB94-401B-4CCA-8940-35CA370394F6}" type="slidenum"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7348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BDB67C85-2980-3330-BB4F-6A6D405FF6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74DDD0-8572-D2AB-6E81-F59A40AFB1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D02A9A-319E-D663-7FD7-14EFDD81025E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D2169655-8848-440F-8871-2851F7AC63B4}" type="datetime1">
              <a:rPr lang="de-DE"/>
              <a:pPr lvl="0"/>
              <a:t>29.06.2024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1BB52A-7D29-85B8-5DD2-9033B67C65B5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B78A84-82D3-7240-D9E3-5751BF11A50C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A9BF4624-5AEA-423D-9B10-D7D7D8ACADD2}" type="slidenum"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de-DE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de-DE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de-DE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8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0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1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4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.jpg"/><Relationship Id="rId7" Type="http://schemas.openxmlformats.org/officeDocument/2006/relationships/image" Target="../media/image3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5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png"/><Relationship Id="rId3" Type="http://schemas.openxmlformats.org/officeDocument/2006/relationships/image" Target="../media/image2.jpg"/><Relationship Id="rId7" Type="http://schemas.openxmlformats.org/officeDocument/2006/relationships/image" Target="../media/image3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2.png"/><Relationship Id="rId3" Type="http://schemas.openxmlformats.org/officeDocument/2006/relationships/image" Target="../media/image2.jpg"/><Relationship Id="rId7" Type="http://schemas.openxmlformats.org/officeDocument/2006/relationships/image" Target="../media/image41.sv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0.png"/><Relationship Id="rId5" Type="http://schemas.openxmlformats.org/officeDocument/2006/relationships/image" Target="../media/image16.png"/><Relationship Id="rId10" Type="http://schemas.openxmlformats.org/officeDocument/2006/relationships/image" Target="../media/image17.png"/><Relationship Id="rId4" Type="http://schemas.openxmlformats.org/officeDocument/2006/relationships/image" Target="../media/image15.png"/><Relationship Id="rId9" Type="http://schemas.openxmlformats.org/officeDocument/2006/relationships/image" Target="../media/image4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18" Type="http://schemas.openxmlformats.org/officeDocument/2006/relationships/image" Target="../media/image17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2.jp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8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2.jp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1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2.jpg"/><Relationship Id="rId4" Type="http://schemas.openxmlformats.org/officeDocument/2006/relationships/image" Target="../media/image22.jp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jp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9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.jp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3992C5-ED75-3F5B-1E36-FAC27FB34A9B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B751BB8-CD8F-4894-C619-609319E000D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lvl="0"/>
            <a:endParaRPr lang="de-DE" dirty="0"/>
          </a:p>
        </p:txBody>
      </p:sp>
      <p:pic>
        <p:nvPicPr>
          <p:cNvPr id="6" name="Grafik 5" descr="Sonnenbeschienene Bucht mit Wasser">
            <a:extLst>
              <a:ext uri="{FF2B5EF4-FFF2-40B4-BE49-F238E27FC236}">
                <a16:creationId xmlns:a16="http://schemas.microsoft.com/office/drawing/2014/main" id="{6EC2BCB2-A748-2803-218A-DB81BBA20B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" y="0"/>
            <a:ext cx="12191551" cy="6858000"/>
          </a:xfrm>
          <a:prstGeom prst="rect">
            <a:avLst/>
          </a:prstGeom>
        </p:spPr>
      </p:pic>
      <p:sp>
        <p:nvSpPr>
          <p:cNvPr id="4" name="Stern: 5 Zacken 3">
            <a:extLst>
              <a:ext uri="{FF2B5EF4-FFF2-40B4-BE49-F238E27FC236}">
                <a16:creationId xmlns:a16="http://schemas.microsoft.com/office/drawing/2014/main" id="{2E5E8142-2E3B-A4D0-72CB-DB826D673424}"/>
              </a:ext>
            </a:extLst>
          </p:cNvPr>
          <p:cNvSpPr/>
          <p:nvPr/>
        </p:nvSpPr>
        <p:spPr>
          <a:xfrm>
            <a:off x="11973726" y="0"/>
            <a:ext cx="218049" cy="196947"/>
          </a:xfrm>
          <a:prstGeom prst="star5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303AE9-618F-C1C7-DBC5-E350E8DE058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de-DE" sz="4000" b="1" dirty="0"/>
              <a:t>ZIELSETZUNG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F596DB-1E30-CA4A-D54A-26BD6533CFB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dirty="0">
                <a:solidFill>
                  <a:srgbClr val="FF0000"/>
                </a:solidFill>
              </a:rPr>
              <a:t>S</a:t>
            </a:r>
            <a:r>
              <a:rPr lang="de-DE" dirty="0"/>
              <a:t>pezifisch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933AB15-A2C7-2058-3FB7-DC42EBC97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pic>
        <p:nvPicPr>
          <p:cNvPr id="19" name="Inhaltsplatzhalter 18" descr="Eine leuchtende Glühbirne zwischen Reihen von unbeleuchteten Glühbirnen">
            <a:extLst>
              <a:ext uri="{FF2B5EF4-FFF2-40B4-BE49-F238E27FC236}">
                <a16:creationId xmlns:a16="http://schemas.microsoft.com/office/drawing/2014/main" id="{54611BA7-E380-841E-512A-5192F5BF3FBD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25200"/>
            <a:ext cx="4680000" cy="3510000"/>
          </a:xfrm>
        </p:spPr>
      </p:pic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09AA84C3-049E-4F61-11A6-EFCEEB20F2B7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632DBC5B-01E3-D6BB-E4AF-CE72CE28F64D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466A2DE3-BBAC-7D81-08CD-B1F3DEA824F3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5FF08003-C4BB-AE3F-8FF2-4AAAA30D6F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82FBB627-96CF-B6B1-4F94-D959D31CD41F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7D1FF05B-C0E3-4469-ECCC-DCE90C342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6095C74B-A52D-7487-B6D1-A348C814C7E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12" name="Grafik 11">
            <a:extLst>
              <a:ext uri="{FF2B5EF4-FFF2-40B4-BE49-F238E27FC236}">
                <a16:creationId xmlns:a16="http://schemas.microsoft.com/office/drawing/2014/main" id="{9EBE58D1-DA40-248C-5BC8-61B0893EDC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4F7636EB-8E94-F98B-A47A-3FBA53D699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C1E6963B-0F7E-E4E5-7068-D424CDDBB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0074E458-35D3-4E2D-373C-A1A25CB08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4F9B1B27-F824-8EC2-2C19-015C00ABB0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58063"/>
            <a:ext cx="765267" cy="582269"/>
          </a:xfrm>
          <a:prstGeom prst="rect">
            <a:avLst/>
          </a:prstGeom>
        </p:spPr>
      </p:pic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28D35F24-3234-551E-F354-65F1B4674D25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FA75692F-7AF7-1177-DABA-C3694D2340ED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70836AF6-B631-F7B0-0421-ECCDBB6C3F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78499"/>
            <a:ext cx="765267" cy="582269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6E8EB64D-D834-FC25-E96B-34CE11951A16}"/>
              </a:ext>
            </a:extLst>
          </p:cNvPr>
          <p:cNvCxnSpPr/>
          <p:nvPr/>
        </p:nvCxnSpPr>
        <p:spPr>
          <a:xfrm>
            <a:off x="5806231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92E2AF52-C650-0E3E-90B7-98C776EF6B1F}"/>
              </a:ext>
            </a:extLst>
          </p:cNvPr>
          <p:cNvCxnSpPr/>
          <p:nvPr/>
        </p:nvCxnSpPr>
        <p:spPr>
          <a:xfrm>
            <a:off x="6513462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39098C90-F466-7C02-1404-2CD67B06F7DE}"/>
              </a:ext>
            </a:extLst>
          </p:cNvPr>
          <p:cNvCxnSpPr/>
          <p:nvPr/>
        </p:nvCxnSpPr>
        <p:spPr>
          <a:xfrm>
            <a:off x="6158655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659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303AE9-618F-C1C7-DBC5-E350E8DE058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de-DE" sz="4000" b="1" dirty="0"/>
              <a:t>ZIELSETZUNG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F596DB-1E30-CA4A-D54A-26BD6533CFB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dirty="0">
                <a:solidFill>
                  <a:srgbClr val="FF0000"/>
                </a:solidFill>
              </a:rPr>
              <a:t>S</a:t>
            </a:r>
            <a:r>
              <a:rPr lang="de-DE" dirty="0"/>
              <a:t>pezifisch</a:t>
            </a:r>
          </a:p>
          <a:p>
            <a:pPr marL="0" lvl="0" indent="0">
              <a:buNone/>
            </a:pPr>
            <a:r>
              <a:rPr lang="de-DE" dirty="0">
                <a:solidFill>
                  <a:srgbClr val="FF0000"/>
                </a:solidFill>
              </a:rPr>
              <a:t>M</a:t>
            </a:r>
            <a:r>
              <a:rPr lang="de-DE" dirty="0"/>
              <a:t>essbar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933AB15-A2C7-2058-3FB7-DC42EBC97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pic>
        <p:nvPicPr>
          <p:cNvPr id="8" name="Inhaltsplatzhalter 7" descr="Nahaufnahme eines weißen und gelben Holzlineals">
            <a:extLst>
              <a:ext uri="{FF2B5EF4-FFF2-40B4-BE49-F238E27FC236}">
                <a16:creationId xmlns:a16="http://schemas.microsoft.com/office/drawing/2014/main" id="{73087FAE-5117-2A34-8A6D-7D84BA08D730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825200"/>
            <a:ext cx="4680000" cy="3510000"/>
          </a:xfr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A6A82EDF-B714-9A6D-85A9-C270E396FAAA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5C17D684-E055-630E-F15E-7982D28188A0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3B6C8EEA-5AFE-C449-9223-323416869122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3D1198A4-4DF9-43E8-55BA-C90AFD06B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84C78B2F-CA74-79EB-1441-7488B55BA755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A20A2C50-1B4E-F3FE-60B7-2B59AED6A3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F95F20CE-D74B-B1F4-CE02-3934687481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81B5E4BA-179E-91B7-AA43-022E9BF074B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74C78AE6-DF5C-CF13-48BF-EC59142ED1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86D6B968-72D5-5C71-E9A5-32A828DEE0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9D354ED5-38E8-246D-3716-4B73016CE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1296FD03-03FD-ED54-B9CC-3D9A3A2D46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58063"/>
            <a:ext cx="765267" cy="582269"/>
          </a:xfrm>
          <a:prstGeom prst="rect">
            <a:avLst/>
          </a:prstGeom>
        </p:spPr>
      </p:pic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97F612DA-3EFA-A6D5-5296-CC2D418A56B8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ihandform: Form 32">
            <a:extLst>
              <a:ext uri="{FF2B5EF4-FFF2-40B4-BE49-F238E27FC236}">
                <a16:creationId xmlns:a16="http://schemas.microsoft.com/office/drawing/2014/main" id="{EDA9E2CF-6751-A3EA-592E-336DF669ECA2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02BE6438-C5B4-20E6-2F5C-98211741D5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78499"/>
            <a:ext cx="765267" cy="582269"/>
          </a:xfrm>
          <a:prstGeom prst="rect">
            <a:avLst/>
          </a:prstGeom>
        </p:spPr>
      </p:pic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EE81B290-AC57-337D-3857-499B1BC572FC}"/>
              </a:ext>
            </a:extLst>
          </p:cNvPr>
          <p:cNvCxnSpPr/>
          <p:nvPr/>
        </p:nvCxnSpPr>
        <p:spPr>
          <a:xfrm>
            <a:off x="5806231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A2D1E236-F508-EBFF-90A7-812129AC3969}"/>
              </a:ext>
            </a:extLst>
          </p:cNvPr>
          <p:cNvCxnSpPr/>
          <p:nvPr/>
        </p:nvCxnSpPr>
        <p:spPr>
          <a:xfrm>
            <a:off x="6513462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A27DA2F0-FB3B-98BE-9BEC-CCADE4C71C40}"/>
              </a:ext>
            </a:extLst>
          </p:cNvPr>
          <p:cNvCxnSpPr/>
          <p:nvPr/>
        </p:nvCxnSpPr>
        <p:spPr>
          <a:xfrm>
            <a:off x="6158655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5611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303AE9-618F-C1C7-DBC5-E350E8DE058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de-DE" sz="4000" b="1" dirty="0"/>
              <a:t>ZIELSETZUNG</a:t>
            </a:r>
            <a:endParaRPr lang="de-DE" sz="40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F596DB-1E30-CA4A-D54A-26BD6533CFB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dirty="0">
                <a:solidFill>
                  <a:srgbClr val="FF0000"/>
                </a:solidFill>
              </a:rPr>
              <a:t>S</a:t>
            </a:r>
            <a:r>
              <a:rPr lang="de-DE" dirty="0"/>
              <a:t>pezifisch</a:t>
            </a:r>
          </a:p>
          <a:p>
            <a:pPr marL="0" lvl="0" indent="0">
              <a:buNone/>
            </a:pPr>
            <a:r>
              <a:rPr lang="de-DE" dirty="0">
                <a:solidFill>
                  <a:srgbClr val="FF0000"/>
                </a:solidFill>
              </a:rPr>
              <a:t>M</a:t>
            </a:r>
            <a:r>
              <a:rPr lang="de-DE" dirty="0"/>
              <a:t>essbar</a:t>
            </a:r>
          </a:p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A</a:t>
            </a:r>
            <a:r>
              <a:rPr lang="de-DE" dirty="0"/>
              <a:t>kzeptiert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933AB15-A2C7-2058-3FB7-DC42EBC97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pic>
        <p:nvPicPr>
          <p:cNvPr id="9" name="Inhaltsplatzhalter 8" descr="Hände, die sich gegenseitig halten">
            <a:extLst>
              <a:ext uri="{FF2B5EF4-FFF2-40B4-BE49-F238E27FC236}">
                <a16:creationId xmlns:a16="http://schemas.microsoft.com/office/drawing/2014/main" id="{758B0132-61B6-D755-9786-540D43DB80AC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8" y="1825200"/>
            <a:ext cx="4680000" cy="3363702"/>
          </a:xfr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3090EBD4-48DE-E47D-4F88-A5F529A7150F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A9225CA3-3498-FD8C-766C-89B9C238F951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1C7B8362-846C-4838-4949-FC73ED5F13E1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5D560D90-A9CE-6C6C-FC29-9437DF813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5C81D123-3D23-6DA9-261C-ADF92C1B03A7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C4E3383D-4C63-2C26-4D22-997941AEE31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97B39D9F-F8A9-EFF8-2D18-84F1F425C6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AB1C697E-FCBE-38BA-8C14-03085C7297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16781242-6535-FEEF-398C-C9BB083E59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5699395A-4379-4B41-BFF6-D598666211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F99489C6-AEB7-00E4-AA85-DA463AD170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6580E33E-B65F-F883-9821-5DA4A360A4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58063"/>
            <a:ext cx="765267" cy="582269"/>
          </a:xfrm>
          <a:prstGeom prst="rect">
            <a:avLst/>
          </a:prstGeom>
        </p:spPr>
      </p:pic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86AD0CAD-27A6-0BE2-5DEC-9ED6CF1158DE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ihandform: Form 32">
            <a:extLst>
              <a:ext uri="{FF2B5EF4-FFF2-40B4-BE49-F238E27FC236}">
                <a16:creationId xmlns:a16="http://schemas.microsoft.com/office/drawing/2014/main" id="{482ED93C-8E24-3CAF-8E91-6AAA28943DC8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1DDE405E-345F-03F8-34EA-3A0B46C56B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78499"/>
            <a:ext cx="765267" cy="582269"/>
          </a:xfrm>
          <a:prstGeom prst="rect">
            <a:avLst/>
          </a:prstGeom>
        </p:spPr>
      </p:pic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879A5B28-4E89-28DD-5281-ACA88C1D0980}"/>
              </a:ext>
            </a:extLst>
          </p:cNvPr>
          <p:cNvCxnSpPr/>
          <p:nvPr/>
        </p:nvCxnSpPr>
        <p:spPr>
          <a:xfrm>
            <a:off x="5806231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892AB863-8256-E0B9-97E4-639C3FB5A94E}"/>
              </a:ext>
            </a:extLst>
          </p:cNvPr>
          <p:cNvCxnSpPr/>
          <p:nvPr/>
        </p:nvCxnSpPr>
        <p:spPr>
          <a:xfrm>
            <a:off x="6513462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65568376-BF11-9E60-534F-5ADB7521ED19}"/>
              </a:ext>
            </a:extLst>
          </p:cNvPr>
          <p:cNvCxnSpPr/>
          <p:nvPr/>
        </p:nvCxnSpPr>
        <p:spPr>
          <a:xfrm>
            <a:off x="6158655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9848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303AE9-618F-C1C7-DBC5-E350E8DE058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de-DE" sz="4000" b="1" dirty="0"/>
              <a:t>ZIELSETZUNG</a:t>
            </a:r>
            <a:endParaRPr lang="de-DE" sz="40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F596DB-1E30-CA4A-D54A-26BD6533CFB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dirty="0">
                <a:solidFill>
                  <a:srgbClr val="FF0000"/>
                </a:solidFill>
              </a:rPr>
              <a:t>S</a:t>
            </a:r>
            <a:r>
              <a:rPr lang="de-DE" dirty="0"/>
              <a:t>pezifisch</a:t>
            </a:r>
          </a:p>
          <a:p>
            <a:pPr marL="0" lvl="0" indent="0">
              <a:buNone/>
            </a:pPr>
            <a:r>
              <a:rPr lang="de-DE" dirty="0">
                <a:solidFill>
                  <a:srgbClr val="FF0000"/>
                </a:solidFill>
              </a:rPr>
              <a:t>M</a:t>
            </a:r>
            <a:r>
              <a:rPr lang="de-DE" dirty="0"/>
              <a:t>essbar</a:t>
            </a:r>
          </a:p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A</a:t>
            </a:r>
            <a:r>
              <a:rPr lang="de-DE" dirty="0"/>
              <a:t>kzeptiert</a:t>
            </a:r>
          </a:p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R</a:t>
            </a:r>
            <a:r>
              <a:rPr lang="de-DE" dirty="0"/>
              <a:t>ealistisch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933AB15-A2C7-2058-3FB7-DC42EBC97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pic>
        <p:nvPicPr>
          <p:cNvPr id="8" name="Inhaltsplatzhalter 7" descr="Auf eine interessante Felsformation zuführende Fahrbahn">
            <a:extLst>
              <a:ext uri="{FF2B5EF4-FFF2-40B4-BE49-F238E27FC236}">
                <a16:creationId xmlns:a16="http://schemas.microsoft.com/office/drawing/2014/main" id="{5EBB62FB-95CB-F619-ACE9-C8894BC6C585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199" y="1825099"/>
            <a:ext cx="4680000" cy="3123806"/>
          </a:xfr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4116C313-3ADF-0084-9DD8-EFA29AE2EA5C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2F6D0F00-29CF-2957-07AE-ECAEFA6AF092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1AB3771B-5729-B6E6-7A80-CCB0A84E4BD4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3EAFC3C3-04F9-BA29-F6DE-E5604E5CD1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B92C02B7-4024-4C78-DB9D-98D9D2D049EA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63825568-F3DF-1DDE-24A7-7BBF918BDF2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38352AF1-EF38-30EA-A9B1-2AC01E5CF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5818324F-F040-C906-8182-F3606B6731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E9B43E79-F681-7327-64E0-7158C5D92B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A85F15DB-8A9C-DECE-BC68-9662F31F2D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F57F124F-C96D-1C9C-BCB0-2FD45952C4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457D0208-2649-ECA9-6505-4D25ACE938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58063"/>
            <a:ext cx="765267" cy="582269"/>
          </a:xfrm>
          <a:prstGeom prst="rect">
            <a:avLst/>
          </a:prstGeom>
        </p:spPr>
      </p:pic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2A62C94B-9EBA-08E9-08D9-2E8C6B5C482F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ihandform: Form 32">
            <a:extLst>
              <a:ext uri="{FF2B5EF4-FFF2-40B4-BE49-F238E27FC236}">
                <a16:creationId xmlns:a16="http://schemas.microsoft.com/office/drawing/2014/main" id="{0A622DDD-17EC-8547-62AE-905CE72F461B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344A842E-88C2-1023-3E99-9994A5BC0B1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78499"/>
            <a:ext cx="765267" cy="582269"/>
          </a:xfrm>
          <a:prstGeom prst="rect">
            <a:avLst/>
          </a:prstGeom>
        </p:spPr>
      </p:pic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8C3FCB13-26AD-65B0-9A6C-46D5A6987385}"/>
              </a:ext>
            </a:extLst>
          </p:cNvPr>
          <p:cNvCxnSpPr/>
          <p:nvPr/>
        </p:nvCxnSpPr>
        <p:spPr>
          <a:xfrm>
            <a:off x="5806231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F9E47E16-B049-6832-C65C-60A94F14F9A4}"/>
              </a:ext>
            </a:extLst>
          </p:cNvPr>
          <p:cNvCxnSpPr/>
          <p:nvPr/>
        </p:nvCxnSpPr>
        <p:spPr>
          <a:xfrm>
            <a:off x="6513462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FE5E6DE8-9A14-9CD2-92F8-BFD43206215F}"/>
              </a:ext>
            </a:extLst>
          </p:cNvPr>
          <p:cNvCxnSpPr/>
          <p:nvPr/>
        </p:nvCxnSpPr>
        <p:spPr>
          <a:xfrm>
            <a:off x="6158655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253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303AE9-618F-C1C7-DBC5-E350E8DE058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de-DE" sz="4000" b="1" dirty="0"/>
              <a:t>ZIELSETZUNG</a:t>
            </a:r>
            <a:endParaRPr lang="de-DE" sz="40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8F596DB-1E30-CA4A-D54A-26BD6533CFB8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de-DE" dirty="0">
                <a:solidFill>
                  <a:srgbClr val="FF0000"/>
                </a:solidFill>
              </a:rPr>
              <a:t>S</a:t>
            </a:r>
            <a:r>
              <a:rPr lang="de-DE" dirty="0"/>
              <a:t>pezifisch</a:t>
            </a:r>
          </a:p>
          <a:p>
            <a:pPr marL="0" lvl="0" indent="0">
              <a:buNone/>
            </a:pPr>
            <a:r>
              <a:rPr lang="de-DE" dirty="0">
                <a:solidFill>
                  <a:srgbClr val="FF0000"/>
                </a:solidFill>
              </a:rPr>
              <a:t>M</a:t>
            </a:r>
            <a:r>
              <a:rPr lang="de-DE" dirty="0"/>
              <a:t>essbar</a:t>
            </a:r>
          </a:p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A</a:t>
            </a:r>
            <a:r>
              <a:rPr lang="de-DE" dirty="0"/>
              <a:t>kzeptiert</a:t>
            </a:r>
          </a:p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R</a:t>
            </a:r>
            <a:r>
              <a:rPr lang="de-DE" dirty="0"/>
              <a:t>ealistisch</a:t>
            </a:r>
          </a:p>
          <a:p>
            <a:pPr marL="0" indent="0">
              <a:buNone/>
            </a:pPr>
            <a:r>
              <a:rPr lang="de-DE" dirty="0">
                <a:solidFill>
                  <a:srgbClr val="FF0000"/>
                </a:solidFill>
              </a:rPr>
              <a:t>T</a:t>
            </a:r>
            <a:r>
              <a:rPr lang="de-DE" dirty="0"/>
              <a:t>ime Bound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933AB15-A2C7-2058-3FB7-DC42EBC97C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CCD26B2E-6A1F-370B-54A7-38CD65916BF4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4"/>
          <a:stretch>
            <a:fillRect/>
          </a:stretch>
        </p:blipFill>
        <p:spPr>
          <a:xfrm>
            <a:off x="6729689" y="2359893"/>
            <a:ext cx="3391373" cy="2438740"/>
          </a:xfrm>
        </p:spPr>
      </p:pic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17FA60BE-48A8-B70D-541D-6341946A72E0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5F04DE24-D1C0-0D26-FFD9-38217A62413B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DDC39042-8351-594F-80D9-6ADE144BCB2F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FBE79AA1-F134-0298-E95C-38731FB9E6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19D1686F-50DD-6DA8-59CE-B063B81FC11A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D5B55BEE-E37A-F4AF-3416-113C1EC257E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40B840F6-DFF4-0E62-10B1-95ED5767698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13" name="Grafik 12">
            <a:extLst>
              <a:ext uri="{FF2B5EF4-FFF2-40B4-BE49-F238E27FC236}">
                <a16:creationId xmlns:a16="http://schemas.microsoft.com/office/drawing/2014/main" id="{6EF5AD5D-DAC3-AE44-A727-9925CF5A3B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74FCA7F7-027A-14B4-87E8-255DC448F5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8C2238AD-EC26-53F2-F029-FE093BD523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F67965A4-7B93-098A-9851-DDEE1C18A4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0987002E-6351-119E-DA6A-9E2026150E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58063"/>
            <a:ext cx="765267" cy="582269"/>
          </a:xfrm>
          <a:prstGeom prst="rect">
            <a:avLst/>
          </a:prstGeom>
        </p:spPr>
      </p:pic>
      <p:cxnSp>
        <p:nvCxnSpPr>
          <p:cNvPr id="32" name="Gerader Verbinder 31">
            <a:extLst>
              <a:ext uri="{FF2B5EF4-FFF2-40B4-BE49-F238E27FC236}">
                <a16:creationId xmlns:a16="http://schemas.microsoft.com/office/drawing/2014/main" id="{6018A4F3-AD52-B049-C3CE-B1B21663BF8D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Freihandform: Form 32">
            <a:extLst>
              <a:ext uri="{FF2B5EF4-FFF2-40B4-BE49-F238E27FC236}">
                <a16:creationId xmlns:a16="http://schemas.microsoft.com/office/drawing/2014/main" id="{AEB92660-0190-9362-4DC7-31186C71A878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0E56B365-BFE5-0975-A699-84C5B2B40A6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75506" y="5978499"/>
            <a:ext cx="765267" cy="582269"/>
          </a:xfrm>
          <a:prstGeom prst="rect">
            <a:avLst/>
          </a:prstGeom>
        </p:spPr>
      </p:pic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059CA2CA-C794-703B-3627-0A44F870445B}"/>
              </a:ext>
            </a:extLst>
          </p:cNvPr>
          <p:cNvCxnSpPr/>
          <p:nvPr/>
        </p:nvCxnSpPr>
        <p:spPr>
          <a:xfrm>
            <a:off x="5806231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9DFCF5C2-18FD-623D-9244-5E4989DB72D4}"/>
              </a:ext>
            </a:extLst>
          </p:cNvPr>
          <p:cNvCxnSpPr/>
          <p:nvPr/>
        </p:nvCxnSpPr>
        <p:spPr>
          <a:xfrm>
            <a:off x="6513462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D4484172-0FED-93BB-A4F9-5425EE9AEEC7}"/>
              </a:ext>
            </a:extLst>
          </p:cNvPr>
          <p:cNvCxnSpPr/>
          <p:nvPr/>
        </p:nvCxnSpPr>
        <p:spPr>
          <a:xfrm>
            <a:off x="6158655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9619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79AA6-715E-D54D-413A-916F242C705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de-DE" sz="4000" b="1" dirty="0"/>
              <a:t>PLANUNG</a:t>
            </a:r>
          </a:p>
        </p:txBody>
      </p:sp>
      <p:pic>
        <p:nvPicPr>
          <p:cNvPr id="3" name="Inhaltsplatzhalter 5">
            <a:extLst>
              <a:ext uri="{FF2B5EF4-FFF2-40B4-BE49-F238E27FC236}">
                <a16:creationId xmlns:a16="http://schemas.microsoft.com/office/drawing/2014/main" id="{5CCC5B29-8414-A411-5948-4B417584C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3" y="2292848"/>
            <a:ext cx="5181603" cy="3416893"/>
          </a:xfrm>
        </p:spPr>
      </p:pic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14A3D84-C65E-9B9D-D390-4A9C348089FE}"/>
              </a:ext>
            </a:extLst>
          </p:cNvPr>
          <p:cNvSpPr txBox="1">
            <a:spLocks noGrp="1"/>
          </p:cNvSpPr>
          <p:nvPr>
            <p:ph idx="2"/>
          </p:nvPr>
        </p:nvSpPr>
        <p:spPr/>
        <p:txBody>
          <a:bodyPr/>
          <a:lstStyle/>
          <a:p>
            <a:r>
              <a:rPr lang="de-DE" dirty="0"/>
              <a:t>Zielplattfort</a:t>
            </a:r>
          </a:p>
          <a:p>
            <a:r>
              <a:rPr lang="de-DE" dirty="0"/>
              <a:t>Architektur und Nutzwertanalyse</a:t>
            </a:r>
          </a:p>
          <a:p>
            <a:r>
              <a:rPr lang="de-DE" dirty="0"/>
              <a:t>GUI</a:t>
            </a:r>
          </a:p>
          <a:p>
            <a:r>
              <a:rPr lang="de-DE" dirty="0"/>
              <a:t>Datenmodell</a:t>
            </a:r>
          </a:p>
          <a:p>
            <a:r>
              <a:rPr lang="de-DE" dirty="0"/>
              <a:t>Geschäftslogik</a:t>
            </a:r>
          </a:p>
          <a:p>
            <a:r>
              <a:rPr lang="de-DE" dirty="0"/>
              <a:t>QA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C313E20-8450-DC6C-2B79-97B0330955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2A3703AF-4CEF-DC00-F8D6-69FC1F7A836D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70B0B8A-D58A-C8D4-ADE6-650BCE857915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FE74D3C-03FF-9769-9231-20EEEE6BC8A1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7FD23872-26EB-0F12-6D7D-7871F05D81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89F51268-C706-7D3E-4273-36BD07E3B540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73B5719E-8C82-7519-2739-2E78B5D54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394A6472-118C-6980-E2FA-98407E55E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13" name="Grafik 12">
            <a:extLst>
              <a:ext uri="{FF2B5EF4-FFF2-40B4-BE49-F238E27FC236}">
                <a16:creationId xmlns:a16="http://schemas.microsoft.com/office/drawing/2014/main" id="{DC9BEE39-1858-7714-97F9-1D7D8B118C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60EC8D5-61B8-058A-1EA4-FEF673BBC8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30BC9FC-F91A-27AA-3C78-ECC76B5F95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55F014BC-B17B-EBFF-814C-C1F6E71FE6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787399F5-84DB-BABD-ECF9-58938AFAE4C5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ihandform: Form 31">
            <a:extLst>
              <a:ext uri="{FF2B5EF4-FFF2-40B4-BE49-F238E27FC236}">
                <a16:creationId xmlns:a16="http://schemas.microsoft.com/office/drawing/2014/main" id="{E56626DC-79F2-2F3B-424F-9F703864811E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36205318-5467-9AF6-23B0-FD42FDAC27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6213" y="5979645"/>
            <a:ext cx="765267" cy="582269"/>
          </a:xfrm>
          <a:prstGeom prst="rect">
            <a:avLst/>
          </a:prstGeom>
        </p:spPr>
      </p:pic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3DB72317-8987-6648-32BB-0A64A335A07B}"/>
              </a:ext>
            </a:extLst>
          </p:cNvPr>
          <p:cNvCxnSpPr/>
          <p:nvPr/>
        </p:nvCxnSpPr>
        <p:spPr>
          <a:xfrm>
            <a:off x="6716938" y="6518013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8DB285EA-7CCE-B6E9-9B19-5E1DD50EBAA5}"/>
              </a:ext>
            </a:extLst>
          </p:cNvPr>
          <p:cNvCxnSpPr/>
          <p:nvPr/>
        </p:nvCxnSpPr>
        <p:spPr>
          <a:xfrm>
            <a:off x="7424169" y="6518013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2B5C46C7-0043-4694-B2E0-31E49E61B362}"/>
              </a:ext>
            </a:extLst>
          </p:cNvPr>
          <p:cNvCxnSpPr/>
          <p:nvPr/>
        </p:nvCxnSpPr>
        <p:spPr>
          <a:xfrm>
            <a:off x="7069362" y="6518013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79AA6-715E-D54D-413A-916F242C705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de-DE" sz="4000" b="1" dirty="0"/>
              <a:t>IMPLEMENTIERUNG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C313E20-8450-DC6C-2B79-97B033095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90EB02EF-9EC1-AD2B-D7DD-868B239EC9FE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071" y="1337904"/>
            <a:ext cx="7659858" cy="4182192"/>
          </a:xfrm>
          <a:prstGeom prst="rect">
            <a:avLst/>
          </a:prstGeom>
        </p:spPr>
      </p:pic>
      <p:sp>
        <p:nvSpPr>
          <p:cNvPr id="9" name="Pfeil: nach links 8">
            <a:extLst>
              <a:ext uri="{FF2B5EF4-FFF2-40B4-BE49-F238E27FC236}">
                <a16:creationId xmlns:a16="http://schemas.microsoft.com/office/drawing/2014/main" id="{165236C1-CF95-B2F9-DB3B-D2F25607CDCA}"/>
              </a:ext>
            </a:extLst>
          </p:cNvPr>
          <p:cNvSpPr/>
          <p:nvPr/>
        </p:nvSpPr>
        <p:spPr>
          <a:xfrm>
            <a:off x="7850796" y="4764566"/>
            <a:ext cx="636059" cy="289100"/>
          </a:xfrm>
          <a:prstGeom prst="left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7B4C27A2-AD52-A299-411B-8AD0AD6E4B0E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EE266C6-A7AB-7BDE-24B7-179E86DBE1CD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186A0CDA-7FF1-DC1F-02D0-A09CC8FFEFAD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Grafik 6">
            <a:extLst>
              <a:ext uri="{FF2B5EF4-FFF2-40B4-BE49-F238E27FC236}">
                <a16:creationId xmlns:a16="http://schemas.microsoft.com/office/drawing/2014/main" id="{9FE34360-1FF0-787D-A044-33D0D7A103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FAC6ED56-D32A-544F-E184-9B1107F11D12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185743F2-599D-2A0C-40CB-44DACFFD4A8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11B0664B-3957-34DA-BCED-E4BF9662663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13" name="Grafik 12">
            <a:extLst>
              <a:ext uri="{FF2B5EF4-FFF2-40B4-BE49-F238E27FC236}">
                <a16:creationId xmlns:a16="http://schemas.microsoft.com/office/drawing/2014/main" id="{FD4D36A1-7CC0-164B-612A-50109C7785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1570F869-E7CA-6A9F-069D-1162D40198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B29B7255-1D0B-E2C1-450D-D989440CCF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84DE66D2-2F0C-D6F8-8C44-061BA07C91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F6918DAD-2874-8610-BE4D-C8D27937DED9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Freihandform: Form 31">
            <a:extLst>
              <a:ext uri="{FF2B5EF4-FFF2-40B4-BE49-F238E27FC236}">
                <a16:creationId xmlns:a16="http://schemas.microsoft.com/office/drawing/2014/main" id="{B5EC6A25-F358-3ECE-5E74-0A78FFB3D174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33" name="Grafik 32">
            <a:extLst>
              <a:ext uri="{FF2B5EF4-FFF2-40B4-BE49-F238E27FC236}">
                <a16:creationId xmlns:a16="http://schemas.microsoft.com/office/drawing/2014/main" id="{49CE43CE-9996-6352-AE3A-1B71C23E88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8600" y="5978499"/>
            <a:ext cx="765267" cy="582269"/>
          </a:xfrm>
          <a:prstGeom prst="rect">
            <a:avLst/>
          </a:prstGeom>
        </p:spPr>
      </p:pic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D0AB610A-4044-6549-5EAF-225381010A32}"/>
              </a:ext>
            </a:extLst>
          </p:cNvPr>
          <p:cNvCxnSpPr/>
          <p:nvPr/>
        </p:nvCxnSpPr>
        <p:spPr>
          <a:xfrm>
            <a:off x="7519325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92437C62-F873-3633-57EE-1FD58E420A8C}"/>
              </a:ext>
            </a:extLst>
          </p:cNvPr>
          <p:cNvCxnSpPr/>
          <p:nvPr/>
        </p:nvCxnSpPr>
        <p:spPr>
          <a:xfrm>
            <a:off x="8226556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60E159EF-8915-3F6D-A148-F00BFE61C3D7}"/>
              </a:ext>
            </a:extLst>
          </p:cNvPr>
          <p:cNvCxnSpPr/>
          <p:nvPr/>
        </p:nvCxnSpPr>
        <p:spPr>
          <a:xfrm>
            <a:off x="7871749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043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79AA6-715E-D54D-413A-916F242C705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de-DE" sz="4000" b="1" dirty="0"/>
              <a:t>IMPLEMENTIERUNG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C313E20-8450-DC6C-2B79-97B033095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E1182189-1B39-3469-9149-0063BF9A2168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796E83FD-095A-12C1-75E0-5386B848F820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15FFA443-FC6D-200F-11F8-6B9B97C6AD27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0C26ADEB-CD0A-51CC-D1C5-928C0CEA4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DC6EB5CD-BAE0-71C7-40E9-8633036E0C6D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2A51E97A-E4BA-4F94-C83B-0CB2C1B02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721432A2-0E52-D70B-861D-79FAB1EC6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F065CEB8-4B29-675F-457D-884605702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45690A76-0C42-A11C-048B-F30158FC9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BDF804F1-E7AA-EDED-C997-40C6E8EC1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70E5444D-53E1-3DC9-38CE-0EBE71C721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A414B110-6039-D426-B8F2-579274F3710E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7903FB47-8C98-A84C-0B1B-3A7A17E86F3F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2B27827-1E06-534E-A0B6-1C45A8E064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52491" y="2839359"/>
            <a:ext cx="4453999" cy="2353453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C82A8D89-92BB-D303-33D6-A56BAA24DB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27323" y="1316385"/>
            <a:ext cx="934151" cy="1124240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25468BB6-68A7-6C64-C21C-40CC10393E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4461" y="3014743"/>
            <a:ext cx="4733607" cy="2178071"/>
          </a:xfrm>
          <a:prstGeom prst="rect">
            <a:avLst/>
          </a:prstGeom>
        </p:spPr>
      </p:pic>
      <p:sp>
        <p:nvSpPr>
          <p:cNvPr id="16" name="Pfeil: nach rechts 15">
            <a:extLst>
              <a:ext uri="{FF2B5EF4-FFF2-40B4-BE49-F238E27FC236}">
                <a16:creationId xmlns:a16="http://schemas.microsoft.com/office/drawing/2014/main" id="{17D28957-5AB3-4746-9C2D-B680BBE5723F}"/>
              </a:ext>
            </a:extLst>
          </p:cNvPr>
          <p:cNvSpPr/>
          <p:nvPr/>
        </p:nvSpPr>
        <p:spPr>
          <a:xfrm rot="12417823">
            <a:off x="6739944" y="2237645"/>
            <a:ext cx="1154278" cy="2258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Pfeil: nach rechts 16">
            <a:extLst>
              <a:ext uri="{FF2B5EF4-FFF2-40B4-BE49-F238E27FC236}">
                <a16:creationId xmlns:a16="http://schemas.microsoft.com/office/drawing/2014/main" id="{084C7D96-95F0-30D0-C706-A6420E3DE197}"/>
              </a:ext>
            </a:extLst>
          </p:cNvPr>
          <p:cNvSpPr/>
          <p:nvPr/>
        </p:nvSpPr>
        <p:spPr>
          <a:xfrm rot="8837745">
            <a:off x="4017594" y="2250738"/>
            <a:ext cx="1154278" cy="225891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5BB6933-32BF-CBCD-6CE6-96FCDE641AB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88600" y="5978499"/>
            <a:ext cx="765267" cy="582269"/>
          </a:xfrm>
          <a:prstGeom prst="rect">
            <a:avLst/>
          </a:prstGeom>
        </p:spPr>
      </p:pic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3D30FAA5-FD8A-C48A-6619-236502C822C8}"/>
              </a:ext>
            </a:extLst>
          </p:cNvPr>
          <p:cNvCxnSpPr/>
          <p:nvPr/>
        </p:nvCxnSpPr>
        <p:spPr>
          <a:xfrm>
            <a:off x="7519325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E7D0A056-9F22-3F2D-1E5F-A2A05D4390E7}"/>
              </a:ext>
            </a:extLst>
          </p:cNvPr>
          <p:cNvCxnSpPr/>
          <p:nvPr/>
        </p:nvCxnSpPr>
        <p:spPr>
          <a:xfrm>
            <a:off x="8226556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6ADA793D-E182-3DF3-6FB6-EC3667C07202}"/>
              </a:ext>
            </a:extLst>
          </p:cNvPr>
          <p:cNvCxnSpPr/>
          <p:nvPr/>
        </p:nvCxnSpPr>
        <p:spPr>
          <a:xfrm>
            <a:off x="7871749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540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79AA6-715E-D54D-413A-916F242C705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it-IT" sz="4000" b="1" dirty="0"/>
              <a:t>S</a:t>
            </a:r>
            <a:r>
              <a:rPr lang="de-DE" sz="4000" b="1" dirty="0"/>
              <a:t>OLL-IST VERGLEICH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C313E20-8450-DC6C-2B79-97B033095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E1182189-1B39-3469-9149-0063BF9A2168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796E83FD-095A-12C1-75E0-5386B848F820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15FFA443-FC6D-200F-11F8-6B9B97C6AD27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0C26ADEB-CD0A-51CC-D1C5-928C0CEA4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DC6EB5CD-BAE0-71C7-40E9-8633036E0C6D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2A51E97A-E4BA-4F94-C83B-0CB2C1B02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721432A2-0E52-D70B-861D-79FAB1EC6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F065CEB8-4B29-675F-457D-884605702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45690A76-0C42-A11C-048B-F30158FC9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BDF804F1-E7AA-EDED-C997-40C6E8EC1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70E5444D-53E1-3DC9-38CE-0EBE71C721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A414B110-6039-D426-B8F2-579274F3710E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7903FB47-8C98-A84C-0B1B-3A7A17E86F3F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198F193-6748-3430-5AA4-F3964A6655D1}"/>
              </a:ext>
            </a:extLst>
          </p:cNvPr>
          <p:cNvSpPr>
            <a:spLocks noGrp="1"/>
          </p:cNvSpPr>
          <p:nvPr>
            <p:ph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sz="6600" dirty="0"/>
          </a:p>
          <a:p>
            <a:pPr marL="0" indent="0">
              <a:buNone/>
            </a:pPr>
            <a:endParaRPr lang="de-DE" sz="6600" dirty="0"/>
          </a:p>
          <a:p>
            <a:pPr marL="0" indent="0">
              <a:buNone/>
            </a:pPr>
            <a:r>
              <a:rPr lang="de-DE" sz="6600" dirty="0"/>
              <a:t>  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ADFCC54-D14B-6B11-BB26-0A289DD325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4465" y="2507914"/>
            <a:ext cx="5801535" cy="241968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3A590193-282C-F83C-665F-45A8F89D6ED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2200" y="1863915"/>
            <a:ext cx="4610743" cy="152421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A68F27D6-F06F-C8E7-3D22-026B82051D3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45251" y="3580706"/>
            <a:ext cx="4439270" cy="137179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744B0957-50BF-C8DF-85EE-CF466C6C630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8627" y="5978499"/>
            <a:ext cx="765267" cy="582269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C56468A3-96AF-6500-4FB2-DCFF06337964}"/>
              </a:ext>
            </a:extLst>
          </p:cNvPr>
          <p:cNvCxnSpPr/>
          <p:nvPr/>
        </p:nvCxnSpPr>
        <p:spPr>
          <a:xfrm>
            <a:off x="8319352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60DDAB27-99E3-81E6-E32C-8D1F92916AA1}"/>
              </a:ext>
            </a:extLst>
          </p:cNvPr>
          <p:cNvCxnSpPr/>
          <p:nvPr/>
        </p:nvCxnSpPr>
        <p:spPr>
          <a:xfrm>
            <a:off x="9026583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C348ACFC-53F4-0895-7B42-66DC0798797F}"/>
              </a:ext>
            </a:extLst>
          </p:cNvPr>
          <p:cNvCxnSpPr/>
          <p:nvPr/>
        </p:nvCxnSpPr>
        <p:spPr>
          <a:xfrm>
            <a:off x="8671776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6899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79AA6-715E-D54D-413A-916F242C705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it-IT" sz="4000" b="1" dirty="0"/>
              <a:t>PROJEKTABSCHLUSS &amp; FAZIT</a:t>
            </a:r>
            <a:endParaRPr lang="de-DE" sz="4000" b="1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C313E20-8450-DC6C-2B79-97B0330955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E1182189-1B39-3469-9149-0063BF9A2168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796E83FD-095A-12C1-75E0-5386B848F820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15FFA443-FC6D-200F-11F8-6B9B97C6AD27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0C26ADEB-CD0A-51CC-D1C5-928C0CEA4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DC6EB5CD-BAE0-71C7-40E9-8633036E0C6D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2A51E97A-E4BA-4F94-C83B-0CB2C1B02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721432A2-0E52-D70B-861D-79FAB1EC6C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F065CEB8-4B29-675F-457D-884605702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45690A76-0C42-A11C-048B-F30158FC97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BDF804F1-E7AA-EDED-C997-40C6E8EC1C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70E5444D-53E1-3DC9-38CE-0EBE71C721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A414B110-6039-D426-B8F2-579274F3710E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7903FB47-8C98-A84C-0B1B-3A7A17E86F3F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198F193-6748-3430-5AA4-F3964A6655D1}"/>
              </a:ext>
            </a:extLst>
          </p:cNvPr>
          <p:cNvSpPr>
            <a:spLocks noGrp="1"/>
          </p:cNvSpPr>
          <p:nvPr>
            <p:ph idx="2"/>
          </p:nvPr>
        </p:nvSpPr>
        <p:spPr/>
        <p:txBody>
          <a:bodyPr/>
          <a:lstStyle/>
          <a:p>
            <a:r>
              <a:rPr lang="it-IT" dirty="0" err="1"/>
              <a:t>Abschlussmeeting</a:t>
            </a:r>
            <a:endParaRPr lang="it-IT" dirty="0"/>
          </a:p>
          <a:p>
            <a:r>
              <a:rPr lang="it-IT" dirty="0" err="1"/>
              <a:t>Übergabe</a:t>
            </a:r>
            <a:r>
              <a:rPr lang="it-IT" dirty="0"/>
              <a:t>-Deployment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 err="1"/>
              <a:t>Projketziel</a:t>
            </a:r>
            <a:r>
              <a:rPr lang="it-IT" dirty="0"/>
              <a:t> </a:t>
            </a:r>
            <a:r>
              <a:rPr lang="it-IT" dirty="0" err="1"/>
              <a:t>wurde</a:t>
            </a:r>
            <a:r>
              <a:rPr lang="it-IT" dirty="0"/>
              <a:t> </a:t>
            </a:r>
            <a:r>
              <a:rPr lang="it-IT" dirty="0" err="1"/>
              <a:t>erreicht</a:t>
            </a:r>
            <a:endParaRPr lang="it-IT" dirty="0"/>
          </a:p>
          <a:p>
            <a:r>
              <a:rPr lang="it-IT" dirty="0"/>
              <a:t>Lesson </a:t>
            </a:r>
            <a:r>
              <a:rPr lang="it-IT" dirty="0" err="1"/>
              <a:t>learned</a:t>
            </a:r>
            <a:endParaRPr lang="it-IT" dirty="0"/>
          </a:p>
          <a:p>
            <a:r>
              <a:rPr lang="it-IT" dirty="0" err="1"/>
              <a:t>Ausblick</a:t>
            </a:r>
            <a:endParaRPr lang="it-IT" dirty="0"/>
          </a:p>
        </p:txBody>
      </p:sp>
      <p:pic>
        <p:nvPicPr>
          <p:cNvPr id="10" name="Grafik 9" descr="Kopf mit Zahnrädern mit einfarbiger Füllung">
            <a:extLst>
              <a:ext uri="{FF2B5EF4-FFF2-40B4-BE49-F238E27FC236}">
                <a16:creationId xmlns:a16="http://schemas.microsoft.com/office/drawing/2014/main" id="{A1F6F9A1-9F3D-6303-DD63-0CC429E5215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011341" y="3539535"/>
            <a:ext cx="1192236" cy="1192236"/>
          </a:xfrm>
          <a:prstGeom prst="rect">
            <a:avLst/>
          </a:prstGeom>
        </p:spPr>
      </p:pic>
      <p:pic>
        <p:nvPicPr>
          <p:cNvPr id="12" name="Grafik 11" descr="Sitzungssaal mit einfarbiger Füllung">
            <a:extLst>
              <a:ext uri="{FF2B5EF4-FFF2-40B4-BE49-F238E27FC236}">
                <a16:creationId xmlns:a16="http://schemas.microsoft.com/office/drawing/2014/main" id="{30625865-E250-CCA5-7FE6-B064E5B7DDF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721147" y="1580081"/>
            <a:ext cx="1686326" cy="1686326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2CD01E5E-A957-B5A4-2A62-206A1CF2D6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82798" y="5978499"/>
            <a:ext cx="765267" cy="582269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E91529AC-3F54-578D-C803-05E635A06B96}"/>
              </a:ext>
            </a:extLst>
          </p:cNvPr>
          <p:cNvCxnSpPr/>
          <p:nvPr/>
        </p:nvCxnSpPr>
        <p:spPr>
          <a:xfrm>
            <a:off x="9113523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74A230B3-6C24-8F54-71B6-67E549AD75BC}"/>
              </a:ext>
            </a:extLst>
          </p:cNvPr>
          <p:cNvCxnSpPr/>
          <p:nvPr/>
        </p:nvCxnSpPr>
        <p:spPr>
          <a:xfrm>
            <a:off x="9820754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DA2B00CB-B0AF-FCF6-08F5-3626FC65B17A}"/>
              </a:ext>
            </a:extLst>
          </p:cNvPr>
          <p:cNvCxnSpPr/>
          <p:nvPr/>
        </p:nvCxnSpPr>
        <p:spPr>
          <a:xfrm>
            <a:off x="9465947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76810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3992C5-ED75-3F5B-1E36-FAC27FB34A9B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B751BB8-CD8F-4894-C619-609319E000D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lvl="0"/>
            <a:endParaRPr lang="de-DE" dirty="0"/>
          </a:p>
        </p:txBody>
      </p:sp>
      <p:pic>
        <p:nvPicPr>
          <p:cNvPr id="6" name="Grafik 5" descr="Sonnenbeschienene Bucht mit Wasser">
            <a:extLst>
              <a:ext uri="{FF2B5EF4-FFF2-40B4-BE49-F238E27FC236}">
                <a16:creationId xmlns:a16="http://schemas.microsoft.com/office/drawing/2014/main" id="{6EC2BCB2-A748-2803-218A-DB81BBA20B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" y="0"/>
            <a:ext cx="121915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189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7EA484-FB45-7DDA-1C83-33FD2880A7C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489520"/>
          </a:xfrm>
        </p:spPr>
        <p:txBody>
          <a:bodyPr>
            <a:normAutofit/>
          </a:bodyPr>
          <a:lstStyle/>
          <a:p>
            <a:pPr lvl="0"/>
            <a:r>
              <a:rPr lang="de-DE" dirty="0"/>
              <a:t>Vielen Dank</a:t>
            </a:r>
            <a:br>
              <a:rPr lang="de-DE" dirty="0"/>
            </a:br>
            <a:r>
              <a:rPr lang="de-DE" dirty="0"/>
              <a:t>für Ihre Aufmerksamkeit!</a:t>
            </a:r>
            <a:br>
              <a:rPr lang="de-DE" dirty="0"/>
            </a:br>
            <a:br>
              <a:rPr lang="de-DE" sz="2700" dirty="0"/>
            </a:br>
            <a:endParaRPr lang="de-DE" sz="2700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0F4D24D-B685-820C-4487-0B937301658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4368730"/>
            <a:ext cx="9144000" cy="1655758"/>
          </a:xfrm>
        </p:spPr>
        <p:txBody>
          <a:bodyPr>
            <a:normAutofit lnSpcReduction="10000"/>
          </a:bodyPr>
          <a:lstStyle/>
          <a:p>
            <a:pPr lvl="0">
              <a:lnSpc>
                <a:spcPct val="100000"/>
              </a:lnSpc>
            </a:pPr>
            <a:r>
              <a:rPr lang="de-DE" dirty="0"/>
              <a:t>Microsoft Archivbilder</a:t>
            </a:r>
            <a:br>
              <a:rPr lang="de-DE" dirty="0"/>
            </a:br>
            <a:r>
              <a:rPr lang="de-DE" dirty="0"/>
              <a:t>	asci-systemhaus.de		</a:t>
            </a:r>
            <a:br>
              <a:rPr lang="de-DE" dirty="0"/>
            </a:br>
            <a:r>
              <a:rPr lang="de-DE" dirty="0"/>
              <a:t>Sy</a:t>
            </a:r>
            <a:r>
              <a:rPr lang="de-DE" dirty="0">
                <a:solidFill>
                  <a:srgbClr val="FF0000"/>
                </a:solidFill>
              </a:rPr>
              <a:t>ABO</a:t>
            </a:r>
            <a:r>
              <a:rPr lang="de-DE" sz="2400" dirty="0"/>
              <a:t>	</a:t>
            </a:r>
          </a:p>
          <a:p>
            <a:pPr lvl="0">
              <a:lnSpc>
                <a:spcPct val="100000"/>
              </a:lnSpc>
            </a:pPr>
            <a:r>
              <a:rPr lang="de-DE" dirty="0"/>
              <a:t>	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5ADC08A-FB2A-DF97-BF9A-B4FC2742D5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78071CAE-A983-67D8-892F-7A36835D3076}"/>
              </a:ext>
            </a:extLst>
          </p:cNvPr>
          <p:cNvSpPr txBox="1"/>
          <p:nvPr/>
        </p:nvSpPr>
        <p:spPr>
          <a:xfrm>
            <a:off x="5604519" y="3805639"/>
            <a:ext cx="98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800" dirty="0"/>
              <a:t>Quellen: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1938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C7EA484-FB45-7DDA-1C83-33FD2880A7C9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/>
              <a:t>Danke Seite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0F4D24D-B685-820C-4487-0B937301658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D5AB143-A2F7-0DAD-189A-85345F837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3500" y="752475"/>
            <a:ext cx="9525000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908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3992C5-ED75-3F5B-1E36-FAC27FB34A9B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de-DE" dirty="0"/>
              <a:t>Importprofil-Tool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B751BB8-CD8F-4894-C619-609319E000D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449454"/>
          </a:xfrm>
        </p:spPr>
        <p:txBody>
          <a:bodyPr>
            <a:normAutofit/>
          </a:bodyPr>
          <a:lstStyle/>
          <a:p>
            <a:pPr lvl="0"/>
            <a:r>
              <a:rPr lang="de-DE" dirty="0"/>
              <a:t>Verwaltung von Profilen für den Import von Schülerdaten</a:t>
            </a:r>
          </a:p>
          <a:p>
            <a:pPr lvl="0"/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4B271B7-8F20-CE94-5D2B-394C5098DD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6508" y="1118845"/>
            <a:ext cx="2198984" cy="85027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E0DF7CF3-343F-7361-CFD2-F83900DF938C}"/>
              </a:ext>
            </a:extLst>
          </p:cNvPr>
          <p:cNvSpPr txBox="1"/>
          <p:nvPr/>
        </p:nvSpPr>
        <p:spPr>
          <a:xfrm>
            <a:off x="4031566" y="5352757"/>
            <a:ext cx="4128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de-DE" dirty="0"/>
              <a:t>Marco Garagna</a:t>
            </a:r>
          </a:p>
          <a:p>
            <a:pPr lvl="0" algn="ctr"/>
            <a:r>
              <a:rPr lang="de-DE" dirty="0"/>
              <a:t>ASCI Systemhaus GmbH</a:t>
            </a:r>
          </a:p>
        </p:txBody>
      </p:sp>
    </p:spTree>
    <p:extLst>
      <p:ext uri="{BB962C8B-B14F-4D97-AF65-F5344CB8AC3E}">
        <p14:creationId xmlns:p14="http://schemas.microsoft.com/office/powerpoint/2010/main" val="952401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CF9BE-7164-856E-EDDA-BDD679CBF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3" y="365129"/>
            <a:ext cx="2488806" cy="1325559"/>
          </a:xfrm>
        </p:spPr>
        <p:txBody>
          <a:bodyPr>
            <a:normAutofit/>
          </a:bodyPr>
          <a:lstStyle/>
          <a:p>
            <a:r>
              <a:rPr lang="de-DE" sz="4000" b="1" dirty="0"/>
              <a:t>AGENDA</a:t>
            </a:r>
          </a:p>
        </p:txBody>
      </p:sp>
      <p:pic>
        <p:nvPicPr>
          <p:cNvPr id="10" name="Grafik 9" descr="Gebäude mit einfarbiger Füllung">
            <a:extLst>
              <a:ext uri="{FF2B5EF4-FFF2-40B4-BE49-F238E27FC236}">
                <a16:creationId xmlns:a16="http://schemas.microsoft.com/office/drawing/2014/main" id="{FC08B235-C73B-3DA3-D025-6B199AA879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0647" y="1546913"/>
            <a:ext cx="587058" cy="587058"/>
          </a:xfrm>
          <a:prstGeom prst="rect">
            <a:avLst/>
          </a:prstGeom>
        </p:spPr>
      </p:pic>
      <p:pic>
        <p:nvPicPr>
          <p:cNvPr id="25" name="Grafik 24" descr="Volltreffer mit einfarbiger Füllung">
            <a:extLst>
              <a:ext uri="{FF2B5EF4-FFF2-40B4-BE49-F238E27FC236}">
                <a16:creationId xmlns:a16="http://schemas.microsoft.com/office/drawing/2014/main" id="{509D1F92-44DF-4135-222E-D86B18A428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0645" y="4619802"/>
            <a:ext cx="587059" cy="587059"/>
          </a:xfrm>
          <a:prstGeom prst="rect">
            <a:avLst/>
          </a:prstGeom>
        </p:spPr>
      </p:pic>
      <p:pic>
        <p:nvPicPr>
          <p:cNvPr id="27" name="Grafik 26" descr="Sanduhr abgelaufen mit einfarbiger Füllung">
            <a:extLst>
              <a:ext uri="{FF2B5EF4-FFF2-40B4-BE49-F238E27FC236}">
                <a16:creationId xmlns:a16="http://schemas.microsoft.com/office/drawing/2014/main" id="{A52793F2-F265-0620-5B53-6AC4763874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7256" y="2803166"/>
            <a:ext cx="573836" cy="573836"/>
          </a:xfrm>
          <a:prstGeom prst="rect">
            <a:avLst/>
          </a:prstGeom>
        </p:spPr>
      </p:pic>
      <p:pic>
        <p:nvPicPr>
          <p:cNvPr id="29" name="Grafik 28" descr="Bodybuilder mit einfarbiger Füllung">
            <a:extLst>
              <a:ext uri="{FF2B5EF4-FFF2-40B4-BE49-F238E27FC236}">
                <a16:creationId xmlns:a16="http://schemas.microsoft.com/office/drawing/2014/main" id="{F342C140-DF85-B6C8-801C-3D88953C93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90645" y="3408644"/>
            <a:ext cx="587059" cy="587059"/>
          </a:xfrm>
          <a:prstGeom prst="rect">
            <a:avLst/>
          </a:prstGeom>
        </p:spPr>
      </p:pic>
      <p:pic>
        <p:nvPicPr>
          <p:cNvPr id="31" name="Grafik 30" descr="Präsentation mit Balkendiagramm mit einfarbiger Füllung">
            <a:extLst>
              <a:ext uri="{FF2B5EF4-FFF2-40B4-BE49-F238E27FC236}">
                <a16:creationId xmlns:a16="http://schemas.microsoft.com/office/drawing/2014/main" id="{0B51D6AF-5E67-FF75-1FBF-FB6A69AA7D3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64804" y="3954652"/>
            <a:ext cx="681755" cy="681755"/>
          </a:xfrm>
          <a:prstGeom prst="rect">
            <a:avLst/>
          </a:prstGeom>
        </p:spPr>
      </p:pic>
      <p:pic>
        <p:nvPicPr>
          <p:cNvPr id="33" name="Grafik 32" descr="Mikroskop mit einfarbiger Füllung">
            <a:extLst>
              <a:ext uri="{FF2B5EF4-FFF2-40B4-BE49-F238E27FC236}">
                <a16:creationId xmlns:a16="http://schemas.microsoft.com/office/drawing/2014/main" id="{30906F21-B477-E96C-133E-5C8B750C50E0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354717" y="2162270"/>
            <a:ext cx="587059" cy="587059"/>
          </a:xfrm>
          <a:prstGeom prst="rect">
            <a:avLst/>
          </a:prstGeom>
        </p:spPr>
      </p:pic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41422B11-D5D8-19D7-A089-5886F4254DC0}"/>
              </a:ext>
            </a:extLst>
          </p:cNvPr>
          <p:cNvCxnSpPr>
            <a:cxnSpLocks/>
          </p:cNvCxnSpPr>
          <p:nvPr/>
        </p:nvCxnSpPr>
        <p:spPr>
          <a:xfrm>
            <a:off x="513471" y="2147533"/>
            <a:ext cx="9460523" cy="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49781C35-FAB0-4785-FE8A-EDB70A6B7B52}"/>
              </a:ext>
            </a:extLst>
          </p:cNvPr>
          <p:cNvSpPr txBox="1"/>
          <p:nvPr/>
        </p:nvSpPr>
        <p:spPr>
          <a:xfrm>
            <a:off x="1679158" y="1785648"/>
            <a:ext cx="2704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VORSTELLUNG</a:t>
            </a:r>
          </a:p>
          <a:p>
            <a:endParaRPr lang="de-DE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9E8B1A43-16FE-275D-DD2D-3B88E8AB040D}"/>
              </a:ext>
            </a:extLst>
          </p:cNvPr>
          <p:cNvCxnSpPr>
            <a:cxnSpLocks/>
          </p:cNvCxnSpPr>
          <p:nvPr/>
        </p:nvCxnSpPr>
        <p:spPr>
          <a:xfrm>
            <a:off x="513471" y="2761716"/>
            <a:ext cx="9460523" cy="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8A35BB06-F5B0-A500-C7B5-2858FE07094F}"/>
              </a:ext>
            </a:extLst>
          </p:cNvPr>
          <p:cNvSpPr txBox="1"/>
          <p:nvPr/>
        </p:nvSpPr>
        <p:spPr>
          <a:xfrm>
            <a:off x="1679158" y="2399831"/>
            <a:ext cx="2704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ANALYSE</a:t>
            </a:r>
          </a:p>
          <a:p>
            <a:endParaRPr lang="de-DE" dirty="0"/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E2F09692-77E8-9978-60C4-C8A30291D707}"/>
              </a:ext>
            </a:extLst>
          </p:cNvPr>
          <p:cNvCxnSpPr>
            <a:cxnSpLocks/>
          </p:cNvCxnSpPr>
          <p:nvPr/>
        </p:nvCxnSpPr>
        <p:spPr>
          <a:xfrm>
            <a:off x="513471" y="3375898"/>
            <a:ext cx="9460523" cy="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94B2185F-5723-B51C-6047-432C44A2B1F8}"/>
              </a:ext>
            </a:extLst>
          </p:cNvPr>
          <p:cNvSpPr txBox="1"/>
          <p:nvPr/>
        </p:nvSpPr>
        <p:spPr>
          <a:xfrm>
            <a:off x="1679158" y="3014013"/>
            <a:ext cx="2704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PLANUNG</a:t>
            </a:r>
          </a:p>
          <a:p>
            <a:endParaRPr lang="de-DE" dirty="0"/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2C3DA159-D945-78F5-185F-5C41E82ABC84}"/>
              </a:ext>
            </a:extLst>
          </p:cNvPr>
          <p:cNvCxnSpPr>
            <a:cxnSpLocks/>
          </p:cNvCxnSpPr>
          <p:nvPr/>
        </p:nvCxnSpPr>
        <p:spPr>
          <a:xfrm>
            <a:off x="513471" y="3978727"/>
            <a:ext cx="9460523" cy="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feld 18">
            <a:extLst>
              <a:ext uri="{FF2B5EF4-FFF2-40B4-BE49-F238E27FC236}">
                <a16:creationId xmlns:a16="http://schemas.microsoft.com/office/drawing/2014/main" id="{D8106D82-5C74-F27E-FEBF-93BF61ADFD58}"/>
              </a:ext>
            </a:extLst>
          </p:cNvPr>
          <p:cNvSpPr txBox="1"/>
          <p:nvPr/>
        </p:nvSpPr>
        <p:spPr>
          <a:xfrm>
            <a:off x="1679158" y="3616842"/>
            <a:ext cx="2704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UMSETZUNG</a:t>
            </a:r>
          </a:p>
          <a:p>
            <a:endParaRPr lang="de-DE" dirty="0"/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541F2CC9-87C2-4DF0-1C4B-CC8E1A1978AE}"/>
              </a:ext>
            </a:extLst>
          </p:cNvPr>
          <p:cNvCxnSpPr>
            <a:cxnSpLocks/>
          </p:cNvCxnSpPr>
          <p:nvPr/>
        </p:nvCxnSpPr>
        <p:spPr>
          <a:xfrm>
            <a:off x="513471" y="4592910"/>
            <a:ext cx="9460523" cy="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feld 25">
            <a:extLst>
              <a:ext uri="{FF2B5EF4-FFF2-40B4-BE49-F238E27FC236}">
                <a16:creationId xmlns:a16="http://schemas.microsoft.com/office/drawing/2014/main" id="{7D1C546D-E179-CD78-C258-5ADAC6E37902}"/>
              </a:ext>
            </a:extLst>
          </p:cNvPr>
          <p:cNvSpPr txBox="1"/>
          <p:nvPr/>
        </p:nvSpPr>
        <p:spPr>
          <a:xfrm>
            <a:off x="1046559" y="4232820"/>
            <a:ext cx="2704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AUSWERTUNG</a:t>
            </a:r>
          </a:p>
        </p:txBody>
      </p: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57AF163E-56C8-373D-3558-9F61F768ACAC}"/>
              </a:ext>
            </a:extLst>
          </p:cNvPr>
          <p:cNvCxnSpPr>
            <a:cxnSpLocks/>
          </p:cNvCxnSpPr>
          <p:nvPr/>
        </p:nvCxnSpPr>
        <p:spPr>
          <a:xfrm>
            <a:off x="513471" y="5207092"/>
            <a:ext cx="9460523" cy="0"/>
          </a:xfrm>
          <a:prstGeom prst="line">
            <a:avLst/>
          </a:prstGeom>
          <a:ln w="127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feld 31">
            <a:extLst>
              <a:ext uri="{FF2B5EF4-FFF2-40B4-BE49-F238E27FC236}">
                <a16:creationId xmlns:a16="http://schemas.microsoft.com/office/drawing/2014/main" id="{389FA125-BAC2-995F-B39F-C79BC5385648}"/>
              </a:ext>
            </a:extLst>
          </p:cNvPr>
          <p:cNvSpPr txBox="1"/>
          <p:nvPr/>
        </p:nvSpPr>
        <p:spPr>
          <a:xfrm>
            <a:off x="1679158" y="4845207"/>
            <a:ext cx="2704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FAZIT</a:t>
            </a:r>
          </a:p>
          <a:p>
            <a:endParaRPr lang="de-DE" dirty="0"/>
          </a:p>
        </p:txBody>
      </p:sp>
      <p:pic>
        <p:nvPicPr>
          <p:cNvPr id="40" name="Grafik 39">
            <a:extLst>
              <a:ext uri="{FF2B5EF4-FFF2-40B4-BE49-F238E27FC236}">
                <a16:creationId xmlns:a16="http://schemas.microsoft.com/office/drawing/2014/main" id="{F0879AAD-C1F9-D714-525B-84024AA3748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cxnSp>
        <p:nvCxnSpPr>
          <p:cNvPr id="3" name="Gerader Verbinder 2">
            <a:extLst>
              <a:ext uri="{FF2B5EF4-FFF2-40B4-BE49-F238E27FC236}">
                <a16:creationId xmlns:a16="http://schemas.microsoft.com/office/drawing/2014/main" id="{8330D0FA-781F-084A-7673-BF116E762F73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Gerader Verbinder 4">
            <a:extLst>
              <a:ext uri="{FF2B5EF4-FFF2-40B4-BE49-F238E27FC236}">
                <a16:creationId xmlns:a16="http://schemas.microsoft.com/office/drawing/2014/main" id="{A6D4676F-C6E8-A6A3-0D47-14A00253DA6C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82471EA8-8E0E-A7FD-50F4-A4C968E44659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Grafik 8">
            <a:extLst>
              <a:ext uri="{FF2B5EF4-FFF2-40B4-BE49-F238E27FC236}">
                <a16:creationId xmlns:a16="http://schemas.microsoft.com/office/drawing/2014/main" id="{13859C98-A536-CCE4-86FD-DC0688BC01A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409B3A81-7E34-3866-C96A-E6EF8B9AFB8D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92D63969-F2BB-E70B-D16E-3B353706BE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0D6C93F3-6C4F-3EDA-4E0F-04A21FA6C339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18" name="Grafik 17">
            <a:extLst>
              <a:ext uri="{FF2B5EF4-FFF2-40B4-BE49-F238E27FC236}">
                <a16:creationId xmlns:a16="http://schemas.microsoft.com/office/drawing/2014/main" id="{CB231F20-FC91-04DA-C34C-3C6B09F47F90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0" name="Grafik 19">
            <a:extLst>
              <a:ext uri="{FF2B5EF4-FFF2-40B4-BE49-F238E27FC236}">
                <a16:creationId xmlns:a16="http://schemas.microsoft.com/office/drawing/2014/main" id="{3FB7BE37-A5D4-51AC-3507-18CA07495A2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8546CFB3-AD69-A17E-0A41-9D41E542BD61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DF6125C2-7918-9721-21F4-0396DDE6C20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32068899-C6C5-CB14-322E-6F87946E9D0F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reihandform: Form 41">
            <a:extLst>
              <a:ext uri="{FF2B5EF4-FFF2-40B4-BE49-F238E27FC236}">
                <a16:creationId xmlns:a16="http://schemas.microsoft.com/office/drawing/2014/main" id="{B460D26C-E1BA-B903-90C2-33E328AB402F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38" name="Grafik 37">
            <a:extLst>
              <a:ext uri="{FF2B5EF4-FFF2-40B4-BE49-F238E27FC236}">
                <a16:creationId xmlns:a16="http://schemas.microsoft.com/office/drawing/2014/main" id="{8B3D01E6-0723-E7E1-E516-CE658EADBBA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606158" y="5978499"/>
            <a:ext cx="765267" cy="582269"/>
          </a:xfrm>
          <a:prstGeom prst="rect">
            <a:avLst/>
          </a:prstGeom>
        </p:spPr>
      </p:pic>
      <p:cxnSp>
        <p:nvCxnSpPr>
          <p:cNvPr id="39" name="Gerader Verbinder 38">
            <a:extLst>
              <a:ext uri="{FF2B5EF4-FFF2-40B4-BE49-F238E27FC236}">
                <a16:creationId xmlns:a16="http://schemas.microsoft.com/office/drawing/2014/main" id="{1E5DD08E-5D9B-3AE0-D8D7-F715BB51C6D7}"/>
              </a:ext>
            </a:extLst>
          </p:cNvPr>
          <p:cNvCxnSpPr/>
          <p:nvPr/>
        </p:nvCxnSpPr>
        <p:spPr>
          <a:xfrm>
            <a:off x="1536883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19145C39-8848-C330-679F-4D8FA94E09FF}"/>
              </a:ext>
            </a:extLst>
          </p:cNvPr>
          <p:cNvCxnSpPr/>
          <p:nvPr/>
        </p:nvCxnSpPr>
        <p:spPr>
          <a:xfrm>
            <a:off x="2244114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8A11C2C2-B12C-E1FA-C202-5CB86B1BDB7A}"/>
              </a:ext>
            </a:extLst>
          </p:cNvPr>
          <p:cNvCxnSpPr/>
          <p:nvPr/>
        </p:nvCxnSpPr>
        <p:spPr>
          <a:xfrm>
            <a:off x="1889307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8351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CDCF0C-5B81-32AA-A0D7-194E52CF6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b="1" dirty="0"/>
              <a:t>PRAKTIKUMSBETRIEB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69CB65FC-BD53-E34D-10D2-3C42204145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199" y="1771011"/>
            <a:ext cx="5181600" cy="3430510"/>
          </a:xfrm>
          <a:prstGeom prst="rect">
            <a:avLst/>
          </a:prstGeom>
        </p:spPr>
      </p:pic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CC9C940-0A94-A32A-4517-E51E20C5DA3B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4"/>
          <a:stretch>
            <a:fillRect/>
          </a:stretch>
        </p:blipFill>
        <p:spPr>
          <a:xfrm>
            <a:off x="6295922" y="1624534"/>
            <a:ext cx="5048955" cy="150516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C3060D4-D9E7-88A5-29D9-90D2F5B23DA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B67933D-3B34-CE03-19DF-FE7F083EF658}"/>
              </a:ext>
            </a:extLst>
          </p:cNvPr>
          <p:cNvSpPr txBox="1"/>
          <p:nvPr/>
        </p:nvSpPr>
        <p:spPr>
          <a:xfrm>
            <a:off x="6172197" y="3104196"/>
            <a:ext cx="58541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sz="2400" dirty="0">
                <a:solidFill>
                  <a:srgbClr val="000000"/>
                </a:solidFill>
                <a:latin typeface="Calibri"/>
              </a:rPr>
              <a:t>Ticketing-Lösung für Abonnenten und     	Schülerverwaltung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3FE4C6F0-0A7E-868B-CBED-EA6CBB8EEC3B}"/>
              </a:ext>
            </a:extLst>
          </p:cNvPr>
          <p:cNvSpPr txBox="1"/>
          <p:nvPr/>
        </p:nvSpPr>
        <p:spPr>
          <a:xfrm>
            <a:off x="6172197" y="3934356"/>
            <a:ext cx="585414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sz="2400" dirty="0">
                <a:solidFill>
                  <a:srgbClr val="000000"/>
                </a:solidFill>
                <a:latin typeface="Calibri"/>
              </a:rPr>
              <a:t>Datenimport über eine VDV452-konforme 	Schnittstelle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0269BE3-8CDC-9BC5-9380-29D2469B632B}"/>
              </a:ext>
            </a:extLst>
          </p:cNvPr>
          <p:cNvSpPr txBox="1"/>
          <p:nvPr/>
        </p:nvSpPr>
        <p:spPr>
          <a:xfrm>
            <a:off x="6172196" y="4739855"/>
            <a:ext cx="585414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sz="2400" dirty="0">
                <a:solidFill>
                  <a:srgbClr val="000000"/>
                </a:solidFill>
                <a:latin typeface="Calibri"/>
              </a:rPr>
              <a:t>Statistische</a:t>
            </a:r>
            <a:r>
              <a:rPr lang="de-DE" dirty="0"/>
              <a:t> </a:t>
            </a:r>
            <a:r>
              <a:rPr lang="de-DE" sz="2400" dirty="0">
                <a:solidFill>
                  <a:srgbClr val="000000"/>
                </a:solidFill>
                <a:latin typeface="Calibri"/>
              </a:rPr>
              <a:t>Auswertungen</a:t>
            </a:r>
          </a:p>
        </p:txBody>
      </p:sp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B462A7F4-1EFE-8E16-6941-761F1088996B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0B3C5BFD-BF69-9903-4688-D59DF0DC84A5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28DA8DC2-AB7E-285C-5B47-D49F9CD7E697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rafik 23">
            <a:extLst>
              <a:ext uri="{FF2B5EF4-FFF2-40B4-BE49-F238E27FC236}">
                <a16:creationId xmlns:a16="http://schemas.microsoft.com/office/drawing/2014/main" id="{7CDA0A7D-DD74-C6CF-BB47-A2B62D5E5E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FF9B9AA2-DC54-257B-FA68-E17CD4A74885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26" name="Grafik 25">
              <a:extLst>
                <a:ext uri="{FF2B5EF4-FFF2-40B4-BE49-F238E27FC236}">
                  <a16:creationId xmlns:a16="http://schemas.microsoft.com/office/drawing/2014/main" id="{248E3D3F-2FC7-10D6-F21F-9913B926E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27" name="Grafik 26">
              <a:extLst>
                <a:ext uri="{FF2B5EF4-FFF2-40B4-BE49-F238E27FC236}">
                  <a16:creationId xmlns:a16="http://schemas.microsoft.com/office/drawing/2014/main" id="{22653589-79B4-37A5-3C83-21E5DE05BA9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28" name="Grafik 27">
            <a:extLst>
              <a:ext uri="{FF2B5EF4-FFF2-40B4-BE49-F238E27FC236}">
                <a16:creationId xmlns:a16="http://schemas.microsoft.com/office/drawing/2014/main" id="{D7919D4E-902D-FE3E-6D08-081EF5637B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554A6CF5-E00A-0BB8-F842-079DF61B6A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E5C85A08-3497-0992-41A4-2FF953E372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C054014-504D-6260-07AD-9D7BDDA246E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D50C3D78-2233-0C83-95C1-785D6490A34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38581" y="5978499"/>
            <a:ext cx="765267" cy="582269"/>
          </a:xfrm>
          <a:prstGeom prst="rect">
            <a:avLst/>
          </a:prstGeom>
        </p:spPr>
      </p:pic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D9614CE5-B5EF-AA60-E430-D68CB259EB03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ihandform: Form 33">
            <a:extLst>
              <a:ext uri="{FF2B5EF4-FFF2-40B4-BE49-F238E27FC236}">
                <a16:creationId xmlns:a16="http://schemas.microsoft.com/office/drawing/2014/main" id="{A7AFE291-5292-BCD3-153F-C2E8D2E2C43F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3B5F8DA8-029F-3CD1-6B63-6903A89FDB27}"/>
              </a:ext>
            </a:extLst>
          </p:cNvPr>
          <p:cNvCxnSpPr/>
          <p:nvPr/>
        </p:nvCxnSpPr>
        <p:spPr>
          <a:xfrm>
            <a:off x="2069306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25C6C7CF-D872-EB17-2346-0EDAA79F3587}"/>
              </a:ext>
            </a:extLst>
          </p:cNvPr>
          <p:cNvCxnSpPr/>
          <p:nvPr/>
        </p:nvCxnSpPr>
        <p:spPr>
          <a:xfrm>
            <a:off x="2776537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4E8B7675-FDF9-A467-1ED5-DE12E72D6FFE}"/>
              </a:ext>
            </a:extLst>
          </p:cNvPr>
          <p:cNvCxnSpPr/>
          <p:nvPr/>
        </p:nvCxnSpPr>
        <p:spPr>
          <a:xfrm>
            <a:off x="2421730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2393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CDCF0C-5B81-32AA-A0D7-194E52CF6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b="1" dirty="0"/>
              <a:t>IST-ANALYSE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C3060D4-D9E7-88A5-29D9-90D2F5B23D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cxnSp>
        <p:nvCxnSpPr>
          <p:cNvPr id="21" name="Gerader Verbinder 20">
            <a:extLst>
              <a:ext uri="{FF2B5EF4-FFF2-40B4-BE49-F238E27FC236}">
                <a16:creationId xmlns:a16="http://schemas.microsoft.com/office/drawing/2014/main" id="{B462A7F4-1EFE-8E16-6941-761F1088996B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r Verbinder 21">
            <a:extLst>
              <a:ext uri="{FF2B5EF4-FFF2-40B4-BE49-F238E27FC236}">
                <a16:creationId xmlns:a16="http://schemas.microsoft.com/office/drawing/2014/main" id="{0B3C5BFD-BF69-9903-4688-D59DF0DC84A5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Gerader Verbinder 22">
            <a:extLst>
              <a:ext uri="{FF2B5EF4-FFF2-40B4-BE49-F238E27FC236}">
                <a16:creationId xmlns:a16="http://schemas.microsoft.com/office/drawing/2014/main" id="{28DA8DC2-AB7E-285C-5B47-D49F9CD7E697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Grafik 23">
            <a:extLst>
              <a:ext uri="{FF2B5EF4-FFF2-40B4-BE49-F238E27FC236}">
                <a16:creationId xmlns:a16="http://schemas.microsoft.com/office/drawing/2014/main" id="{7CDA0A7D-DD74-C6CF-BB47-A2B62D5E5E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FF9B9AA2-DC54-257B-FA68-E17CD4A74885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26" name="Grafik 25">
              <a:extLst>
                <a:ext uri="{FF2B5EF4-FFF2-40B4-BE49-F238E27FC236}">
                  <a16:creationId xmlns:a16="http://schemas.microsoft.com/office/drawing/2014/main" id="{248E3D3F-2FC7-10D6-F21F-9913B926E65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27" name="Grafik 26">
              <a:extLst>
                <a:ext uri="{FF2B5EF4-FFF2-40B4-BE49-F238E27FC236}">
                  <a16:creationId xmlns:a16="http://schemas.microsoft.com/office/drawing/2014/main" id="{22653589-79B4-37A5-3C83-21E5DE05BA9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28" name="Grafik 27">
            <a:extLst>
              <a:ext uri="{FF2B5EF4-FFF2-40B4-BE49-F238E27FC236}">
                <a16:creationId xmlns:a16="http://schemas.microsoft.com/office/drawing/2014/main" id="{D7919D4E-902D-FE3E-6D08-081EF5637B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554A6CF5-E00A-0BB8-F842-079DF61B6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30" name="Grafik 29">
            <a:extLst>
              <a:ext uri="{FF2B5EF4-FFF2-40B4-BE49-F238E27FC236}">
                <a16:creationId xmlns:a16="http://schemas.microsoft.com/office/drawing/2014/main" id="{E5C85A08-3497-0992-41A4-2FF953E372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31" name="Grafik 30">
            <a:extLst>
              <a:ext uri="{FF2B5EF4-FFF2-40B4-BE49-F238E27FC236}">
                <a16:creationId xmlns:a16="http://schemas.microsoft.com/office/drawing/2014/main" id="{4C054014-504D-6260-07AD-9D7BDDA246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D50C3D78-2233-0C83-95C1-785D6490A3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64016" y="5978499"/>
            <a:ext cx="765267" cy="582269"/>
          </a:xfrm>
          <a:prstGeom prst="rect">
            <a:avLst/>
          </a:prstGeom>
        </p:spPr>
      </p:pic>
      <p:cxnSp>
        <p:nvCxnSpPr>
          <p:cNvPr id="33" name="Gerader Verbinder 32">
            <a:extLst>
              <a:ext uri="{FF2B5EF4-FFF2-40B4-BE49-F238E27FC236}">
                <a16:creationId xmlns:a16="http://schemas.microsoft.com/office/drawing/2014/main" id="{D9614CE5-B5EF-AA60-E430-D68CB259EB03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Freihandform: Form 33">
            <a:extLst>
              <a:ext uri="{FF2B5EF4-FFF2-40B4-BE49-F238E27FC236}">
                <a16:creationId xmlns:a16="http://schemas.microsoft.com/office/drawing/2014/main" id="{A7AFE291-5292-BCD3-153F-C2E8D2E2C43F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F8A26CE3-A36E-0A68-F390-5E5E811599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sz="2400" dirty="0"/>
              <a:t>Probleme: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Mehrere Datenlieferanten mit eigenen Formaten.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Unzureichende Flexibilität.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Unterschiedliche Spaltenbezeichnungen und Zeichensätze.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sz="2400" dirty="0"/>
              <a:t>Notwendige Anpassungen für Standardisierung.</a:t>
            </a:r>
          </a:p>
          <a:p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D4922AA8-DDD1-EC79-D458-8223D47AF58C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8232" y="1743291"/>
            <a:ext cx="6002176" cy="3519510"/>
          </a:xfr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4B07E4D-C835-E961-5777-5301D1DFB0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9577" y="5978499"/>
            <a:ext cx="765267" cy="582269"/>
          </a:xfrm>
          <a:prstGeom prst="rect">
            <a:avLst/>
          </a:prstGeom>
        </p:spPr>
      </p:pic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A108ABB9-0A58-A400-BED7-E47B504CDA6D}"/>
              </a:ext>
            </a:extLst>
          </p:cNvPr>
          <p:cNvCxnSpPr/>
          <p:nvPr/>
        </p:nvCxnSpPr>
        <p:spPr>
          <a:xfrm>
            <a:off x="2750302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F0020F99-7C99-C6C6-8377-46DBAB54FDCA}"/>
              </a:ext>
            </a:extLst>
          </p:cNvPr>
          <p:cNvCxnSpPr/>
          <p:nvPr/>
        </p:nvCxnSpPr>
        <p:spPr>
          <a:xfrm>
            <a:off x="3457533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Gerader Verbinder 36">
            <a:extLst>
              <a:ext uri="{FF2B5EF4-FFF2-40B4-BE49-F238E27FC236}">
                <a16:creationId xmlns:a16="http://schemas.microsoft.com/office/drawing/2014/main" id="{25ADB675-9649-0A14-5A17-7102DC0E6660}"/>
              </a:ext>
            </a:extLst>
          </p:cNvPr>
          <p:cNvCxnSpPr/>
          <p:nvPr/>
        </p:nvCxnSpPr>
        <p:spPr>
          <a:xfrm>
            <a:off x="3102726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6077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CF9BE-7164-856E-EDDA-BDD679CBF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b="1" dirty="0"/>
              <a:t>VORGEHENSMODELL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35E7413-D883-39AF-151B-936355AA6E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69967"/>
            <a:ext cx="5181600" cy="3062653"/>
          </a:xfrm>
        </p:spPr>
      </p:pic>
      <p:pic>
        <p:nvPicPr>
          <p:cNvPr id="6" name="Inhaltsplatzhalter 5" descr="Wasserfall zwischen großen Hügeln">
            <a:extLst>
              <a:ext uri="{FF2B5EF4-FFF2-40B4-BE49-F238E27FC236}">
                <a16:creationId xmlns:a16="http://schemas.microsoft.com/office/drawing/2014/main" id="{B9957AC1-3C0D-3194-76CF-8ABA434D6F41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543969"/>
            <a:ext cx="5181600" cy="2914650"/>
          </a:xfr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2BF156C2-1BF0-70BA-F531-D5C1826CC7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EB6AF7A-CCDC-4366-3DB0-3042037CC894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Gerader Verbinder 18">
            <a:extLst>
              <a:ext uri="{FF2B5EF4-FFF2-40B4-BE49-F238E27FC236}">
                <a16:creationId xmlns:a16="http://schemas.microsoft.com/office/drawing/2014/main" id="{B915FC4E-45C0-2FCB-778A-19E0AF9AFFF3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Gerader Verbinder 19">
            <a:extLst>
              <a:ext uri="{FF2B5EF4-FFF2-40B4-BE49-F238E27FC236}">
                <a16:creationId xmlns:a16="http://schemas.microsoft.com/office/drawing/2014/main" id="{055B4ED9-303A-164F-7467-0276482B49A5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Grafik 20">
            <a:extLst>
              <a:ext uri="{FF2B5EF4-FFF2-40B4-BE49-F238E27FC236}">
                <a16:creationId xmlns:a16="http://schemas.microsoft.com/office/drawing/2014/main" id="{D8819F76-188C-1A27-9DBF-4974106C3C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1FCAB572-BFD8-59DC-3FEC-D4E4E75A3433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23" name="Grafik 22">
              <a:extLst>
                <a:ext uri="{FF2B5EF4-FFF2-40B4-BE49-F238E27FC236}">
                  <a16:creationId xmlns:a16="http://schemas.microsoft.com/office/drawing/2014/main" id="{068B37CB-6A63-DD31-55A6-4F9696B9BEF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BBBC5B0C-0D95-989E-EC81-BDF09B435F6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25" name="Grafik 24">
            <a:extLst>
              <a:ext uri="{FF2B5EF4-FFF2-40B4-BE49-F238E27FC236}">
                <a16:creationId xmlns:a16="http://schemas.microsoft.com/office/drawing/2014/main" id="{C74FC91F-5E9E-96E4-7B00-4F442C4E07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3ABC42AD-B982-3E7B-1FE0-376E207FB8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E1CD32CB-FB5B-94DB-1C09-4820D7358EE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6F2261BC-8ED6-AF53-4F9A-2843720D35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8705DF40-39DA-73CE-8FBB-79F1CE6DEAE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06284" y="5978499"/>
            <a:ext cx="765267" cy="582269"/>
          </a:xfrm>
          <a:prstGeom prst="rect">
            <a:avLst/>
          </a:prstGeom>
        </p:spPr>
      </p:pic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66A5A985-82DA-DB02-3A5F-9E7A09FF50D1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ihandform: Form 30">
            <a:extLst>
              <a:ext uri="{FF2B5EF4-FFF2-40B4-BE49-F238E27FC236}">
                <a16:creationId xmlns:a16="http://schemas.microsoft.com/office/drawing/2014/main" id="{E2242434-6893-E74F-676C-4C988DF97C6B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762DF69-B7CF-C245-E2B9-6E99E2217CC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587487" y="5978499"/>
            <a:ext cx="765267" cy="582269"/>
          </a:xfrm>
          <a:prstGeom prst="rect">
            <a:avLst/>
          </a:prstGeom>
        </p:spPr>
      </p:pic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E6F48492-7E66-0D06-190F-6131C43BF4D0}"/>
              </a:ext>
            </a:extLst>
          </p:cNvPr>
          <p:cNvCxnSpPr/>
          <p:nvPr/>
        </p:nvCxnSpPr>
        <p:spPr>
          <a:xfrm>
            <a:off x="3518212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36CC2236-95BE-7397-6273-84FFB7384D12}"/>
              </a:ext>
            </a:extLst>
          </p:cNvPr>
          <p:cNvCxnSpPr/>
          <p:nvPr/>
        </p:nvCxnSpPr>
        <p:spPr>
          <a:xfrm>
            <a:off x="4225443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19793719-BFB9-4E07-8977-F136AA2C071B}"/>
              </a:ext>
            </a:extLst>
          </p:cNvPr>
          <p:cNvCxnSpPr/>
          <p:nvPr/>
        </p:nvCxnSpPr>
        <p:spPr>
          <a:xfrm>
            <a:off x="3870636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3444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CF9BE-7164-856E-EDDA-BDD679CBF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b="1" dirty="0"/>
              <a:t>PROJEKTZIEL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BF156C2-1BF0-70BA-F531-D5C1826CC7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pic>
        <p:nvPicPr>
          <p:cNvPr id="23" name="Inhaltsplatzhalter 22">
            <a:extLst>
              <a:ext uri="{FF2B5EF4-FFF2-40B4-BE49-F238E27FC236}">
                <a16:creationId xmlns:a16="http://schemas.microsoft.com/office/drawing/2014/main" id="{A29F49CD-D3B4-5678-716B-6C085DCDFF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045372" y="1741224"/>
            <a:ext cx="4324374" cy="3702426"/>
          </a:xfrm>
        </p:spPr>
      </p:pic>
      <p:pic>
        <p:nvPicPr>
          <p:cNvPr id="25" name="Inhaltsplatzhalter 24">
            <a:extLst>
              <a:ext uri="{FF2B5EF4-FFF2-40B4-BE49-F238E27FC236}">
                <a16:creationId xmlns:a16="http://schemas.microsoft.com/office/drawing/2014/main" id="{6C9FF8A0-CD1D-A5B0-AC15-9837B763B8B2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5"/>
          <a:stretch>
            <a:fillRect/>
          </a:stretch>
        </p:blipFill>
        <p:spPr>
          <a:xfrm>
            <a:off x="6292402" y="1325347"/>
            <a:ext cx="3472353" cy="4351338"/>
          </a:xfr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47EE9BA4-6C26-A6AE-ED5C-82DC6EAB96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37185" y="2008926"/>
            <a:ext cx="5762087" cy="2651305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F15FD809-C52D-B5F7-A034-26958554D264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364ACD50-1267-1962-EFD6-15E42ADB820A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666D1319-946A-C0D3-64FE-0494A417FF54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fik 30">
            <a:extLst>
              <a:ext uri="{FF2B5EF4-FFF2-40B4-BE49-F238E27FC236}">
                <a16:creationId xmlns:a16="http://schemas.microsoft.com/office/drawing/2014/main" id="{EFF7627B-6E99-9345-8151-B020DC3F4C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3EAFFC1B-9039-5397-EE5F-68784B61B4BB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33" name="Grafik 32">
              <a:extLst>
                <a:ext uri="{FF2B5EF4-FFF2-40B4-BE49-F238E27FC236}">
                  <a16:creationId xmlns:a16="http://schemas.microsoft.com/office/drawing/2014/main" id="{9BFC47A5-8086-5193-B6B8-21F6B7484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F3E17129-AF47-5334-6C0A-F509653B4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35" name="Grafik 34">
            <a:extLst>
              <a:ext uri="{FF2B5EF4-FFF2-40B4-BE49-F238E27FC236}">
                <a16:creationId xmlns:a16="http://schemas.microsoft.com/office/drawing/2014/main" id="{B8605B65-B875-01C7-4C4A-B6FEF56F07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EB079BEE-F429-1E74-95CE-B73E7A1B3B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74E6C41B-B4F3-AE4C-DF23-EEA2CC52DF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8927B3D0-9F33-767E-5D9E-0DCB5B5774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80679195-5AA9-F7CE-A837-22F2F70C6E9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75632" y="5985814"/>
            <a:ext cx="765267" cy="582269"/>
          </a:xfrm>
          <a:prstGeom prst="rect">
            <a:avLst/>
          </a:prstGeom>
        </p:spPr>
      </p:pic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2DB89A22-2FBD-D581-394F-EC9F10AC80E4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reihandform: Form 40">
            <a:extLst>
              <a:ext uri="{FF2B5EF4-FFF2-40B4-BE49-F238E27FC236}">
                <a16:creationId xmlns:a16="http://schemas.microsoft.com/office/drawing/2014/main" id="{94896F8D-ACE4-7840-0C32-9FCB7E6B47CE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31114617-8CAA-6EEB-8B2D-92E2EA4A2B4B}"/>
              </a:ext>
            </a:extLst>
          </p:cNvPr>
          <p:cNvSpPr/>
          <p:nvPr/>
        </p:nvSpPr>
        <p:spPr>
          <a:xfrm>
            <a:off x="9413081" y="2559844"/>
            <a:ext cx="519113" cy="838199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A0A9A5C-DF40-BB7F-A493-D2293CEFC68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39834" y="5978499"/>
            <a:ext cx="765267" cy="582269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55C1B13D-DB46-979F-435F-C91E05DC6EDE}"/>
              </a:ext>
            </a:extLst>
          </p:cNvPr>
          <p:cNvCxnSpPr/>
          <p:nvPr/>
        </p:nvCxnSpPr>
        <p:spPr>
          <a:xfrm>
            <a:off x="4270559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08741AE1-2AF6-8D81-ABFD-5D3C29167742}"/>
              </a:ext>
            </a:extLst>
          </p:cNvPr>
          <p:cNvCxnSpPr/>
          <p:nvPr/>
        </p:nvCxnSpPr>
        <p:spPr>
          <a:xfrm>
            <a:off x="4977790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1711E59A-E46E-7230-CD03-30651C481C3F}"/>
              </a:ext>
            </a:extLst>
          </p:cNvPr>
          <p:cNvCxnSpPr/>
          <p:nvPr/>
        </p:nvCxnSpPr>
        <p:spPr>
          <a:xfrm>
            <a:off x="4622983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8137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CF9BE-7164-856E-EDDA-BDD679CBF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b="1" dirty="0"/>
              <a:t>WIRTSHAFTLICHKEIT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BF156C2-1BF0-70BA-F531-D5C1826CC7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3" y="211836"/>
            <a:ext cx="914400" cy="353568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F15FD809-C52D-B5F7-A034-26958554D264}"/>
              </a:ext>
            </a:extLst>
          </p:cNvPr>
          <p:cNvCxnSpPr>
            <a:cxnSpLocks/>
          </p:cNvCxnSpPr>
          <p:nvPr/>
        </p:nvCxnSpPr>
        <p:spPr>
          <a:xfrm>
            <a:off x="1528695" y="66311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r Verbinder 28">
            <a:extLst>
              <a:ext uri="{FF2B5EF4-FFF2-40B4-BE49-F238E27FC236}">
                <a16:creationId xmlns:a16="http://schemas.microsoft.com/office/drawing/2014/main" id="{364ACD50-1267-1962-EFD6-15E42ADB820A}"/>
              </a:ext>
            </a:extLst>
          </p:cNvPr>
          <p:cNvCxnSpPr>
            <a:cxnSpLocks/>
          </p:cNvCxnSpPr>
          <p:nvPr/>
        </p:nvCxnSpPr>
        <p:spPr>
          <a:xfrm>
            <a:off x="1528695" y="6516867"/>
            <a:ext cx="889330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666D1319-946A-C0D3-64FE-0494A417FF54}"/>
              </a:ext>
            </a:extLst>
          </p:cNvPr>
          <p:cNvCxnSpPr>
            <a:cxnSpLocks/>
          </p:cNvCxnSpPr>
          <p:nvPr/>
        </p:nvCxnSpPr>
        <p:spPr>
          <a:xfrm>
            <a:off x="1547745" y="6571438"/>
            <a:ext cx="8893309" cy="0"/>
          </a:xfrm>
          <a:prstGeom prst="line">
            <a:avLst/>
          </a:prstGeom>
          <a:ln w="9525">
            <a:solidFill>
              <a:schemeClr val="bg2">
                <a:lumMod val="50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Grafik 30">
            <a:extLst>
              <a:ext uri="{FF2B5EF4-FFF2-40B4-BE49-F238E27FC236}">
                <a16:creationId xmlns:a16="http://schemas.microsoft.com/office/drawing/2014/main" id="{EFF7627B-6E99-9345-8151-B020DC3F4C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5701" y="6005526"/>
            <a:ext cx="311029" cy="487345"/>
          </a:xfrm>
          <a:prstGeom prst="rect">
            <a:avLst/>
          </a:prstGeom>
        </p:spPr>
      </p:pic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3EAFFC1B-9039-5397-EE5F-68784B61B4BB}"/>
              </a:ext>
            </a:extLst>
          </p:cNvPr>
          <p:cNvGrpSpPr/>
          <p:nvPr/>
        </p:nvGrpSpPr>
        <p:grpSpPr>
          <a:xfrm>
            <a:off x="10019669" y="6006503"/>
            <a:ext cx="311029" cy="487345"/>
            <a:chOff x="10351524" y="3949108"/>
            <a:chExt cx="560194" cy="877756"/>
          </a:xfrm>
        </p:grpSpPr>
        <p:pic>
          <p:nvPicPr>
            <p:cNvPr id="33" name="Grafik 32">
              <a:extLst>
                <a:ext uri="{FF2B5EF4-FFF2-40B4-BE49-F238E27FC236}">
                  <a16:creationId xmlns:a16="http://schemas.microsoft.com/office/drawing/2014/main" id="{9BFC47A5-8086-5193-B6B8-21F6B7484E8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351524" y="3949108"/>
              <a:ext cx="560194" cy="877756"/>
            </a:xfrm>
            <a:prstGeom prst="rect">
              <a:avLst/>
            </a:prstGeom>
          </p:spPr>
        </p:pic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F3E17129-AF47-5334-6C0A-F509653B46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467299" y="4043851"/>
              <a:ext cx="328644" cy="364219"/>
            </a:xfrm>
            <a:prstGeom prst="rect">
              <a:avLst/>
            </a:prstGeom>
          </p:spPr>
        </p:pic>
      </p:grpSp>
      <p:pic>
        <p:nvPicPr>
          <p:cNvPr id="35" name="Grafik 34">
            <a:extLst>
              <a:ext uri="{FF2B5EF4-FFF2-40B4-BE49-F238E27FC236}">
                <a16:creationId xmlns:a16="http://schemas.microsoft.com/office/drawing/2014/main" id="{B8605B65-B875-01C7-4C4A-B6FEF56F0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92548" y="6011189"/>
            <a:ext cx="311029" cy="487345"/>
          </a:xfrm>
          <a:prstGeom prst="rect">
            <a:avLst/>
          </a:prstGeom>
        </p:spPr>
      </p:pic>
      <p:pic>
        <p:nvPicPr>
          <p:cNvPr id="36" name="Grafik 35">
            <a:extLst>
              <a:ext uri="{FF2B5EF4-FFF2-40B4-BE49-F238E27FC236}">
                <a16:creationId xmlns:a16="http://schemas.microsoft.com/office/drawing/2014/main" id="{EB079BEE-F429-1E74-95CE-B73E7A1B3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5512" y="6011189"/>
            <a:ext cx="311029" cy="487345"/>
          </a:xfrm>
          <a:prstGeom prst="rect">
            <a:avLst/>
          </a:prstGeom>
        </p:spPr>
      </p:pic>
      <p:pic>
        <p:nvPicPr>
          <p:cNvPr id="37" name="Grafik 36">
            <a:extLst>
              <a:ext uri="{FF2B5EF4-FFF2-40B4-BE49-F238E27FC236}">
                <a16:creationId xmlns:a16="http://schemas.microsoft.com/office/drawing/2014/main" id="{74E6C41B-B4F3-AE4C-DF23-EEA2CC52D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68729" y="6017654"/>
            <a:ext cx="311029" cy="487345"/>
          </a:xfrm>
          <a:prstGeom prst="rect">
            <a:avLst/>
          </a:prstGeom>
        </p:spPr>
      </p:pic>
      <p:pic>
        <p:nvPicPr>
          <p:cNvPr id="38" name="Grafik 37">
            <a:extLst>
              <a:ext uri="{FF2B5EF4-FFF2-40B4-BE49-F238E27FC236}">
                <a16:creationId xmlns:a16="http://schemas.microsoft.com/office/drawing/2014/main" id="{8927B3D0-9F33-767E-5D9E-0DCB5B5774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4886" y="6006503"/>
            <a:ext cx="311029" cy="487345"/>
          </a:xfrm>
          <a:prstGeom prst="rect">
            <a:avLst/>
          </a:prstGeom>
        </p:spPr>
      </p:pic>
      <p:pic>
        <p:nvPicPr>
          <p:cNvPr id="39" name="Grafik 38">
            <a:extLst>
              <a:ext uri="{FF2B5EF4-FFF2-40B4-BE49-F238E27FC236}">
                <a16:creationId xmlns:a16="http://schemas.microsoft.com/office/drawing/2014/main" id="{80679195-5AA9-F7CE-A837-22F2F70C6E9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5632" y="5985814"/>
            <a:ext cx="765267" cy="582269"/>
          </a:xfrm>
          <a:prstGeom prst="rect">
            <a:avLst/>
          </a:prstGeom>
        </p:spPr>
      </p:pic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2DB89A22-2FBD-D581-394F-EC9F10AC80E4}"/>
              </a:ext>
            </a:extLst>
          </p:cNvPr>
          <p:cNvCxnSpPr/>
          <p:nvPr/>
        </p:nvCxnSpPr>
        <p:spPr>
          <a:xfrm>
            <a:off x="1528695" y="6504999"/>
            <a:ext cx="0" cy="126168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Freihandform: Form 40">
            <a:extLst>
              <a:ext uri="{FF2B5EF4-FFF2-40B4-BE49-F238E27FC236}">
                <a16:creationId xmlns:a16="http://schemas.microsoft.com/office/drawing/2014/main" id="{94896F8D-ACE4-7840-0C32-9FCB7E6B47CE}"/>
              </a:ext>
            </a:extLst>
          </p:cNvPr>
          <p:cNvSpPr/>
          <p:nvPr/>
        </p:nvSpPr>
        <p:spPr>
          <a:xfrm>
            <a:off x="10422004" y="6446467"/>
            <a:ext cx="311019" cy="255100"/>
          </a:xfrm>
          <a:custGeom>
            <a:avLst/>
            <a:gdLst>
              <a:gd name="connsiteX0" fmla="*/ 15695 w 134455"/>
              <a:gd name="connsiteY0" fmla="*/ 0 h 237521"/>
              <a:gd name="connsiteX1" fmla="*/ 134455 w 134455"/>
              <a:gd name="connsiteY1" fmla="*/ 118761 h 237521"/>
              <a:gd name="connsiteX2" fmla="*/ 15695 w 134455"/>
              <a:gd name="connsiteY2" fmla="*/ 237521 h 237521"/>
              <a:gd name="connsiteX3" fmla="*/ 15695 w 134455"/>
              <a:gd name="connsiteY3" fmla="*/ 178141 h 237521"/>
              <a:gd name="connsiteX4" fmla="*/ 0 w 134455"/>
              <a:gd name="connsiteY4" fmla="*/ 178141 h 237521"/>
              <a:gd name="connsiteX5" fmla="*/ 0 w 134455"/>
              <a:gd name="connsiteY5" fmla="*/ 59380 h 237521"/>
              <a:gd name="connsiteX6" fmla="*/ 15695 w 134455"/>
              <a:gd name="connsiteY6" fmla="*/ 59380 h 237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4455" h="237521">
                <a:moveTo>
                  <a:pt x="15695" y="0"/>
                </a:moveTo>
                <a:lnTo>
                  <a:pt x="134455" y="118761"/>
                </a:lnTo>
                <a:lnTo>
                  <a:pt x="15695" y="237521"/>
                </a:lnTo>
                <a:lnTo>
                  <a:pt x="15695" y="178141"/>
                </a:lnTo>
                <a:lnTo>
                  <a:pt x="0" y="178141"/>
                </a:lnTo>
                <a:lnTo>
                  <a:pt x="0" y="59380"/>
                </a:lnTo>
                <a:lnTo>
                  <a:pt x="15695" y="59380"/>
                </a:ln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de-DE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6CA3994-C1AF-20D3-A6E3-83D7899D8F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961" y="2843043"/>
            <a:ext cx="5863845" cy="185126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BBD4BFE-F3E2-E375-0808-E6C9FDD6418A}"/>
              </a:ext>
            </a:extLst>
          </p:cNvPr>
          <p:cNvSpPr txBox="1"/>
          <p:nvPr/>
        </p:nvSpPr>
        <p:spPr>
          <a:xfrm>
            <a:off x="7122017" y="1886621"/>
            <a:ext cx="37077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400" dirty="0"/>
              <a:t>Amortisationsdiagramm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:a16="http://schemas.microsoft.com/office/drawing/2014/main" id="{6E39C5EC-3954-C94C-B191-79DE5EE0E11D}"/>
              </a:ext>
            </a:extLst>
          </p:cNvPr>
          <p:cNvPicPr>
            <a:picLocks noGrp="1" noChangeAspect="1"/>
          </p:cNvPicPr>
          <p:nvPr>
            <p:ph idx="2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349975"/>
            <a:ext cx="5181600" cy="3302637"/>
          </a:xfr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1FF9F3E8-F380-6FB0-C9E6-0711AD034E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9834" y="5978499"/>
            <a:ext cx="765267" cy="582269"/>
          </a:xfrm>
          <a:prstGeom prst="rect">
            <a:avLst/>
          </a:prstGeom>
        </p:spPr>
      </p:pic>
      <p:cxnSp>
        <p:nvCxnSpPr>
          <p:cNvPr id="6" name="Gerader Verbinder 5">
            <a:extLst>
              <a:ext uri="{FF2B5EF4-FFF2-40B4-BE49-F238E27FC236}">
                <a16:creationId xmlns:a16="http://schemas.microsoft.com/office/drawing/2014/main" id="{F563F436-E06D-1A99-D729-05747B44A908}"/>
              </a:ext>
            </a:extLst>
          </p:cNvPr>
          <p:cNvCxnSpPr/>
          <p:nvPr/>
        </p:nvCxnSpPr>
        <p:spPr>
          <a:xfrm>
            <a:off x="4270559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Gerader Verbinder 6">
            <a:extLst>
              <a:ext uri="{FF2B5EF4-FFF2-40B4-BE49-F238E27FC236}">
                <a16:creationId xmlns:a16="http://schemas.microsoft.com/office/drawing/2014/main" id="{E884C5D8-FFEC-47E4-08AE-7F0BC42C6F8A}"/>
              </a:ext>
            </a:extLst>
          </p:cNvPr>
          <p:cNvCxnSpPr/>
          <p:nvPr/>
        </p:nvCxnSpPr>
        <p:spPr>
          <a:xfrm>
            <a:off x="4977790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F4BFB325-FA94-BA55-2304-F0EFF21BCE37}"/>
              </a:ext>
            </a:extLst>
          </p:cNvPr>
          <p:cNvCxnSpPr/>
          <p:nvPr/>
        </p:nvCxnSpPr>
        <p:spPr>
          <a:xfrm>
            <a:off x="4622983" y="6516867"/>
            <a:ext cx="200025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3529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828</Words>
  <Application>Microsoft Office PowerPoint</Application>
  <PresentationFormat>Breitbild</PresentationFormat>
  <Paragraphs>194</Paragraphs>
  <Slides>21</Slides>
  <Notes>21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Importprofil-Tool</vt:lpstr>
      <vt:lpstr>AGENDA</vt:lpstr>
      <vt:lpstr>PRAKTIKUMSBETRIEB</vt:lpstr>
      <vt:lpstr>IST-ANALYSE</vt:lpstr>
      <vt:lpstr>VORGEHENSMODELL</vt:lpstr>
      <vt:lpstr>PROJEKTZIEL</vt:lpstr>
      <vt:lpstr>WIRTSHAFTLICHKEIT</vt:lpstr>
      <vt:lpstr>ZIELSETZUNG</vt:lpstr>
      <vt:lpstr>ZIELSETZUNG</vt:lpstr>
      <vt:lpstr>ZIELSETZUNG</vt:lpstr>
      <vt:lpstr>ZIELSETZUNG</vt:lpstr>
      <vt:lpstr>ZIELSETZUNG</vt:lpstr>
      <vt:lpstr>PLANUNG</vt:lpstr>
      <vt:lpstr>IMPLEMENTIERUNG</vt:lpstr>
      <vt:lpstr>IMPLEMENTIERUNG</vt:lpstr>
      <vt:lpstr>SOLL-IST VERGLEICH</vt:lpstr>
      <vt:lpstr>PROJEKTABSCHLUSS &amp; FAZIT</vt:lpstr>
      <vt:lpstr>Vielen Dank für Ihre Aufmerksamkeit!  </vt:lpstr>
      <vt:lpstr>Danke Seite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Importprofil-Tool</dc:title>
  <dc:creator>marco garagna</dc:creator>
  <cp:lastModifiedBy>marco garagna</cp:lastModifiedBy>
  <cp:revision>158</cp:revision>
  <dcterms:created xsi:type="dcterms:W3CDTF">2024-05-22T09:27:39Z</dcterms:created>
  <dcterms:modified xsi:type="dcterms:W3CDTF">2024-06-29T12:49:13Z</dcterms:modified>
</cp:coreProperties>
</file>

<file path=docProps/thumbnail.jpeg>
</file>